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5" r:id="rId3"/>
    <p:sldId id="266" r:id="rId4"/>
    <p:sldId id="267" r:id="rId5"/>
    <p:sldId id="269" r:id="rId6"/>
    <p:sldId id="273" r:id="rId7"/>
    <p:sldId id="274" r:id="rId8"/>
    <p:sldId id="276" r:id="rId9"/>
    <p:sldId id="275" r:id="rId10"/>
    <p:sldId id="262" r:id="rId11"/>
    <p:sldId id="257" r:id="rId12"/>
    <p:sldId id="259" r:id="rId13"/>
    <p:sldId id="258" r:id="rId14"/>
    <p:sldId id="260" r:id="rId15"/>
    <p:sldId id="261" r:id="rId16"/>
    <p:sldId id="270" r:id="rId17"/>
    <p:sldId id="271" r:id="rId18"/>
    <p:sldId id="277"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56" autoAdjust="0"/>
    <p:restoredTop sz="74534" autoAdjust="0"/>
  </p:normalViewPr>
  <p:slideViewPr>
    <p:cSldViewPr snapToGrid="0">
      <p:cViewPr varScale="1">
        <p:scale>
          <a:sx n="62" d="100"/>
          <a:sy n="62" d="100"/>
        </p:scale>
        <p:origin x="84" y="132"/>
      </p:cViewPr>
      <p:guideLst/>
    </p:cSldViewPr>
  </p:slideViewPr>
  <p:outlineViewPr>
    <p:cViewPr>
      <p:scale>
        <a:sx n="33" d="100"/>
        <a:sy n="33" d="100"/>
      </p:scale>
      <p:origin x="0" y="-6078"/>
    </p:cViewPr>
  </p:outlineViewPr>
  <p:notesTextViewPr>
    <p:cViewPr>
      <p:scale>
        <a:sx n="1" d="1"/>
        <a:sy n="1" d="1"/>
      </p:scale>
      <p:origin x="0" y="0"/>
    </p:cViewPr>
  </p:notesTextViewPr>
  <p:sorterViewPr>
    <p:cViewPr>
      <p:scale>
        <a:sx n="110" d="100"/>
        <a:sy n="110" d="100"/>
      </p:scale>
      <p:origin x="0" y="-2250"/>
    </p:cViewPr>
  </p:sorterViewPr>
  <p:notesViewPr>
    <p:cSldViewPr snapToGrid="0">
      <p:cViewPr>
        <p:scale>
          <a:sx n="100" d="100"/>
          <a:sy n="100" d="100"/>
        </p:scale>
        <p:origin x="1014" y="-13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EE1BCD-32B1-4147-82E3-035CB36F24C0}" type="datetimeFigureOut">
              <a:rPr kumimoji="1" lang="ja-JP" altLang="en-US" smtClean="0"/>
              <a:t>2020/7/21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FEDD40-E476-4D21-B223-8C530DB07994}" type="slidenum">
              <a:rPr kumimoji="1" lang="ja-JP" altLang="en-US" smtClean="0"/>
              <a:t>‹#›</a:t>
            </a:fld>
            <a:endParaRPr kumimoji="1" lang="ja-JP" altLang="en-US"/>
          </a:p>
        </p:txBody>
      </p:sp>
    </p:spTree>
    <p:extLst>
      <p:ext uri="{BB962C8B-B14F-4D97-AF65-F5344CB8AC3E}">
        <p14:creationId xmlns:p14="http://schemas.microsoft.com/office/powerpoint/2010/main" val="95431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ihonsi-jiten.com/tennou-kikansetu/"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WC(with Corona)</a:t>
            </a:r>
            <a:r>
              <a:rPr kumimoji="1" lang="ja-JP" altLang="en-US" dirty="0" smtClean="0"/>
              <a:t>時代にはいり、</a:t>
            </a:r>
            <a:r>
              <a:rPr kumimoji="1" lang="en-US" altLang="ja-JP" dirty="0" smtClean="0"/>
              <a:t>New</a:t>
            </a:r>
            <a:r>
              <a:rPr kumimoji="1" lang="ja-JP" altLang="en-US" dirty="0" smtClean="0"/>
              <a:t> </a:t>
            </a:r>
            <a:r>
              <a:rPr kumimoji="1" lang="en-US" altLang="ja-JP" dirty="0" smtClean="0"/>
              <a:t>Normal</a:t>
            </a:r>
            <a:r>
              <a:rPr kumimoji="1" lang="ja-JP" altLang="en-US" dirty="0" smtClean="0"/>
              <a:t>　を求めて各界で模索が始まっている。　全員が歓迎する改革などありえない。根本的な改革ほど、大きな苦しみと痛みを伴うのが普通である。既得権にしがみつく層からの強烈な抵抗が起こる。そうした人には、インテリジェンスが高く社会的に影響力もある人が多いので、やっかいである。　破壊的な革命に頼らずに動かすためには、何か特別な作戦が必要である。ひとつひとつの革新に</a:t>
            </a:r>
            <a:r>
              <a:rPr kumimoji="1" lang="en-US" altLang="ja-JP" dirty="0" smtClean="0"/>
              <a:t>10</a:t>
            </a:r>
            <a:r>
              <a:rPr kumimoji="1" lang="ja-JP" altLang="en-US" dirty="0" smtClean="0"/>
              <a:t>年かかるようなテーマでも、数多くのテーマを社会全体で盛り上げて一気呵成に推進すれば、すべてを</a:t>
            </a:r>
            <a:r>
              <a:rPr kumimoji="1" lang="en-US" altLang="ja-JP" dirty="0" smtClean="0"/>
              <a:t>5</a:t>
            </a:r>
            <a:r>
              <a:rPr kumimoji="1" lang="ja-JP" altLang="en-US" dirty="0" smtClean="0"/>
              <a:t>年で成し遂げることができるのではないか。　</a:t>
            </a:r>
            <a:endParaRPr kumimoji="1" lang="en-US" altLang="ja-JP" dirty="0" smtClean="0"/>
          </a:p>
          <a:p>
            <a:r>
              <a:rPr kumimoji="1" lang="ja-JP" altLang="en-US" dirty="0" smtClean="0"/>
              <a:t>新しい社会のあるべき姿の基本理念は憲法に集約される。個々のテーマに取り組もうとしている人たちに、ぜひ加わっていただいて同時に推進したい。</a:t>
            </a:r>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1</a:t>
            </a:fld>
            <a:endParaRPr kumimoji="1" lang="ja-JP" altLang="en-US" dirty="0"/>
          </a:p>
        </p:txBody>
      </p:sp>
    </p:spTree>
    <p:extLst>
      <p:ext uri="{BB962C8B-B14F-4D97-AF65-F5344CB8AC3E}">
        <p14:creationId xmlns:p14="http://schemas.microsoft.com/office/powerpoint/2010/main" val="2111547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11</a:t>
            </a:fld>
            <a:endParaRPr kumimoji="1" lang="ja-JP" altLang="en-US"/>
          </a:p>
        </p:txBody>
      </p:sp>
    </p:spTree>
    <p:extLst>
      <p:ext uri="{BB962C8B-B14F-4D97-AF65-F5344CB8AC3E}">
        <p14:creationId xmlns:p14="http://schemas.microsoft.com/office/powerpoint/2010/main" val="1463014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12</a:t>
            </a:fld>
            <a:endParaRPr kumimoji="1" lang="ja-JP" altLang="en-US"/>
          </a:p>
        </p:txBody>
      </p:sp>
    </p:spTree>
    <p:extLst>
      <p:ext uri="{BB962C8B-B14F-4D97-AF65-F5344CB8AC3E}">
        <p14:creationId xmlns:p14="http://schemas.microsoft.com/office/powerpoint/2010/main" val="1791713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１．「マネー資本主義」ではなくて　「里山資本主義」　へ　：　藻谷浩介　角川新書</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２．変革の時代には多様性が大切</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　　　その意味で、日本通で有名な経済学者　</a:t>
            </a:r>
            <a:r>
              <a:rPr kumimoji="1" lang="ja-JP" altLang="en-US" sz="1200" b="0" i="0" kern="1200" dirty="0" smtClean="0">
                <a:solidFill>
                  <a:schemeClr val="tx1"/>
                </a:solidFill>
                <a:effectLst/>
                <a:latin typeface="+mn-lt"/>
                <a:ea typeface="+mn-ea"/>
                <a:cs typeface="+mn-cs"/>
              </a:rPr>
              <a:t>デービッド</a:t>
            </a:r>
            <a:r>
              <a:rPr lang="ja-JP" altLang="en-US" dirty="0" smtClean="0"/>
              <a:t>・アトキンソン　氏の「日本の失われた</a:t>
            </a:r>
            <a:r>
              <a:rPr lang="en-US" altLang="ja-JP" dirty="0" smtClean="0"/>
              <a:t>10</a:t>
            </a:r>
            <a:r>
              <a:rPr lang="ja-JP" altLang="en-US" dirty="0" smtClean="0"/>
              <a:t>年が</a:t>
            </a:r>
            <a:r>
              <a:rPr lang="en-US" altLang="ja-JP" dirty="0" smtClean="0"/>
              <a:t>2</a:t>
            </a:r>
            <a:r>
              <a:rPr lang="ja-JP" altLang="en-US" dirty="0" smtClean="0"/>
              <a:t>回続いて、落ち込んだのは、中小　企業育成政策の失敗であった」という指摘は、従来経済の効率性の視点からは正しいと思うが、この変化の時代には、種々雑多な非効率性の存在も有意義であると、信じたい。　日本の弱点を強みに変える発想が欲しい。</a:t>
            </a:r>
            <a:endParaRPr lang="en-US" altLang="ja-JP" dirty="0" smtClean="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18</a:t>
            </a:fld>
            <a:endParaRPr kumimoji="1" lang="ja-JP" altLang="en-US"/>
          </a:p>
        </p:txBody>
      </p:sp>
    </p:spTree>
    <p:extLst>
      <p:ext uri="{BB962C8B-B14F-4D97-AF65-F5344CB8AC3E}">
        <p14:creationId xmlns:p14="http://schemas.microsoft.com/office/powerpoint/2010/main" val="331943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t>欄外ノート</a:t>
            </a:r>
            <a:r>
              <a:rPr lang="en-US" altLang="ja-JP" sz="1200" b="1" dirty="0" smtClean="0"/>
              <a:t>*1</a:t>
            </a:r>
          </a:p>
          <a:p>
            <a:r>
              <a:rPr kumimoji="1" lang="ja-JP" altLang="en-US" dirty="0" smtClean="0"/>
              <a:t>創憲（そうけん）は、日本国憲法は無効である、若しくは破棄すべきものであるから、自主憲法を制定すべき、とする主張で、一般に自主憲法論と同質とされるが、改憲論や真正護憲論ともあまり区別されない。</a:t>
            </a:r>
          </a:p>
          <a:p>
            <a:r>
              <a:rPr kumimoji="1" lang="ja-JP" altLang="en-US" dirty="0" smtClean="0"/>
              <a:t>主張している主な政党・政治団体</a:t>
            </a:r>
          </a:p>
          <a:p>
            <a:r>
              <a:rPr kumimoji="1" lang="ja-JP" altLang="en-US" dirty="0" smtClean="0"/>
              <a:t>  自由民主党</a:t>
            </a:r>
          </a:p>
          <a:p>
            <a:r>
              <a:rPr kumimoji="1" lang="ja-JP" altLang="en-US" dirty="0" smtClean="0"/>
              <a:t>  維新政党・新風</a:t>
            </a:r>
          </a:p>
          <a:p>
            <a:r>
              <a:rPr kumimoji="1" lang="ja-JP" altLang="en-US" dirty="0" smtClean="0"/>
              <a:t>  新党大地</a:t>
            </a:r>
          </a:p>
          <a:p>
            <a:r>
              <a:rPr kumimoji="1" lang="ja-JP" altLang="en-US" dirty="0" smtClean="0"/>
              <a:t>  日本のこころを大切にする党</a:t>
            </a:r>
          </a:p>
          <a:p>
            <a:r>
              <a:rPr kumimoji="1" lang="ja-JP" altLang="en-US" dirty="0" smtClean="0"/>
              <a:t>嘗て主張していた政党・政治団体</a:t>
            </a:r>
          </a:p>
          <a:p>
            <a:r>
              <a:rPr kumimoji="1" lang="ja-JP" altLang="en-US" dirty="0" smtClean="0"/>
              <a:t>  生長の家政治連合</a:t>
            </a:r>
            <a:r>
              <a:rPr kumimoji="1" lang="en-US" altLang="ja-JP" dirty="0" smtClean="0"/>
              <a:t>[1]</a:t>
            </a:r>
          </a:p>
          <a:p>
            <a:r>
              <a:rPr kumimoji="1" lang="ja-JP" altLang="en-US" dirty="0" smtClean="0"/>
              <a:t>  自由党</a:t>
            </a:r>
          </a:p>
          <a:p>
            <a:r>
              <a:rPr kumimoji="1" lang="ja-JP" altLang="en-US" dirty="0" smtClean="0"/>
              <a:t>  </a:t>
            </a:r>
            <a:r>
              <a:rPr kumimoji="1" lang="ja-JP" altLang="en-US" dirty="0" err="1" smtClean="0"/>
              <a:t>たちあがれ</a:t>
            </a:r>
            <a:r>
              <a:rPr kumimoji="1" lang="ja-JP" altLang="en-US" dirty="0" smtClean="0"/>
              <a:t>日本</a:t>
            </a:r>
          </a:p>
          <a:p>
            <a:r>
              <a:rPr kumimoji="1" lang="ja-JP" altLang="en-US" dirty="0" smtClean="0"/>
              <a:t>  民進党</a:t>
            </a:r>
            <a:r>
              <a:rPr kumimoji="1" lang="en-US" altLang="ja-JP" dirty="0" smtClean="0"/>
              <a:t>[2]</a:t>
            </a:r>
          </a:p>
          <a:p>
            <a:r>
              <a:rPr kumimoji="1" lang="ja-JP" altLang="en-US" dirty="0" smtClean="0"/>
              <a:t>主な論者</a:t>
            </a:r>
          </a:p>
          <a:p>
            <a:r>
              <a:rPr kumimoji="1" lang="ja-JP" altLang="en-US" dirty="0" smtClean="0"/>
              <a:t>  小沢一郎</a:t>
            </a:r>
          </a:p>
          <a:p>
            <a:r>
              <a:rPr kumimoji="1" lang="ja-JP" altLang="en-US" dirty="0" smtClean="0"/>
              <a:t>  平沼赳夫</a:t>
            </a:r>
          </a:p>
          <a:p>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2</a:t>
            </a:fld>
            <a:endParaRPr kumimoji="1" lang="ja-JP" altLang="en-US"/>
          </a:p>
        </p:txBody>
      </p:sp>
    </p:spTree>
    <p:extLst>
      <p:ext uri="{BB962C8B-B14F-4D97-AF65-F5344CB8AC3E}">
        <p14:creationId xmlns:p14="http://schemas.microsoft.com/office/powerpoint/2010/main" val="306559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全ての法律有期限という原則は、研究会でも強く賛同が得られた。　現在の憲法を神聖・冒すべきものではない、といった雰囲気も感じられるが、その空気を正さなければならない。　</a:t>
            </a:r>
            <a:r>
              <a:rPr kumimoji="1" lang="en-US" altLang="ja-JP" dirty="0" smtClean="0"/>
              <a:t>100</a:t>
            </a:r>
            <a:r>
              <a:rPr kumimoji="1" lang="ja-JP" altLang="en-US" dirty="0" smtClean="0"/>
              <a:t>年は長い、</a:t>
            </a:r>
            <a:r>
              <a:rPr kumimoji="1" lang="en-US" altLang="ja-JP" dirty="0" smtClean="0"/>
              <a:t>60</a:t>
            </a:r>
            <a:r>
              <a:rPr kumimoji="1" lang="ja-JP" altLang="en-US" dirty="0" smtClean="0"/>
              <a:t>年もしくは</a:t>
            </a:r>
            <a:r>
              <a:rPr kumimoji="1" lang="en-US" altLang="ja-JP" dirty="0" smtClean="0"/>
              <a:t>50</a:t>
            </a:r>
            <a:r>
              <a:rPr kumimoji="1" lang="ja-JP" altLang="en-US" dirty="0" smtClean="0"/>
              <a:t>年にすべきだ、という意見も出された。</a:t>
            </a:r>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3</a:t>
            </a:fld>
            <a:endParaRPr kumimoji="1" lang="ja-JP" altLang="en-US"/>
          </a:p>
        </p:txBody>
      </p:sp>
    </p:spTree>
    <p:extLst>
      <p:ext uri="{BB962C8B-B14F-4D97-AF65-F5344CB8AC3E}">
        <p14:creationId xmlns:p14="http://schemas.microsoft.com/office/powerpoint/2010/main" val="321552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t>欄外ノート</a:t>
            </a:r>
            <a:r>
              <a:rPr lang="en-US" altLang="ja-JP" sz="1200" b="1" dirty="0" smtClean="0"/>
              <a:t>*1</a:t>
            </a:r>
          </a:p>
          <a:p>
            <a:r>
              <a:rPr kumimoji="1" lang="ja-JP" altLang="en-US" dirty="0" smtClean="0"/>
              <a:t>国家と国民との</a:t>
            </a:r>
            <a:r>
              <a:rPr kumimoji="1" lang="en-US" altLang="ja-JP" dirty="0" smtClean="0"/>
              <a:t>2</a:t>
            </a:r>
            <a:r>
              <a:rPr kumimoji="1" lang="ja-JP" altLang="en-US" dirty="0" smtClean="0"/>
              <a:t>種類の人間がいるわけではない。たまたまある期間ある人が法律を作ったり履行する職について、その役割を分担するだけである。</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t>欄外ノート</a:t>
            </a:r>
            <a:r>
              <a:rPr lang="en-US" altLang="ja-JP" sz="1200" b="1" dirty="0" smtClean="0"/>
              <a:t>*</a:t>
            </a:r>
            <a:r>
              <a:rPr lang="ja-JP" altLang="en-US" sz="1200" b="1" dirty="0" smtClean="0"/>
              <a:t>２</a:t>
            </a:r>
            <a:endParaRPr lang="en-US" altLang="ja-JP" sz="1200" b="1" dirty="0" smtClean="0"/>
          </a:p>
          <a:p>
            <a:r>
              <a:rPr kumimoji="1" lang="ja-JP" altLang="en-US" dirty="0" smtClean="0"/>
              <a:t>現在の憲法制定の経緯は、さまざまな視点からの解説や論評が世の中に溢れている。　</a:t>
            </a:r>
            <a:r>
              <a:rPr kumimoji="1" lang="en-US" altLang="ja-JP" dirty="0" smtClean="0"/>
              <a:t>GHQ</a:t>
            </a:r>
            <a:r>
              <a:rPr kumimoji="1" lang="ja-JP" altLang="en-US" dirty="0" smtClean="0"/>
              <a:t>による押し付けで、日本の意思が無視された、という論調も少なくない。　そんなことはない。　日本人としても軍部独走から悲劇が起こされた、反省する賢者も少なくなかった。天皇の存続をはじめ、当時としては、最善の判断であったと考える。　</a:t>
            </a:r>
            <a:r>
              <a:rPr kumimoji="1" lang="en-US" altLang="ja-JP" dirty="0" smtClean="0"/>
              <a:t>70</a:t>
            </a:r>
            <a:r>
              <a:rPr kumimoji="1" lang="ja-JP" altLang="en-US" dirty="0" smtClean="0"/>
              <a:t>数年経って、時代は変わったのである。</a:t>
            </a:r>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4</a:t>
            </a:fld>
            <a:endParaRPr kumimoji="1" lang="ja-JP" altLang="en-US"/>
          </a:p>
        </p:txBody>
      </p:sp>
    </p:spTree>
    <p:extLst>
      <p:ext uri="{BB962C8B-B14F-4D97-AF65-F5344CB8AC3E}">
        <p14:creationId xmlns:p14="http://schemas.microsoft.com/office/powerpoint/2010/main" val="2350647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t>欄外ノート</a:t>
            </a:r>
            <a:r>
              <a:rPr lang="en-US" altLang="ja-JP" b="1" dirty="0" smtClean="0"/>
              <a:t>*1</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smtClean="0"/>
              <a:t>「調和」とは、穏やかなことばであるが、その真意は「わがままを言うな！」　である。　今の西欧世界中心の民主尊重資本主義がほころびをきたし、中国主導の管理統制型資本主義に遅れをとっている主因である。　日本が率先して，範を示したいものだ。</a:t>
            </a:r>
            <a:endParaRPr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t>欄外ノート</a:t>
            </a:r>
            <a:r>
              <a:rPr lang="en-US" altLang="ja-JP" b="1" dirty="0" smtClean="0"/>
              <a:t>*2</a:t>
            </a:r>
          </a:p>
          <a:p>
            <a:r>
              <a:rPr kumimoji="1" lang="ja-JP" altLang="en-US" dirty="0" smtClean="0"/>
              <a:t>現憲法は　第一章　天皇（第</a:t>
            </a:r>
            <a:r>
              <a:rPr kumimoji="1" lang="en-US" altLang="ja-JP" dirty="0" smtClean="0"/>
              <a:t>1</a:t>
            </a:r>
            <a:r>
              <a:rPr kumimoji="1" lang="ja-JP" altLang="en-US" dirty="0" smtClean="0"/>
              <a:t>条～第８条）。明治憲法から引き継いだことから止むを得なかった。　日本のあるべき姿のトップポリシーではない。基本理念の後、</a:t>
            </a:r>
            <a:r>
              <a:rPr lang="ja-JP" altLang="en-US" dirty="0" smtClean="0"/>
              <a:t>第</a:t>
            </a:r>
            <a:r>
              <a:rPr lang="en-US" altLang="ja-JP" dirty="0" smtClean="0"/>
              <a:t>5</a:t>
            </a:r>
            <a:r>
              <a:rPr lang="ja-JP" altLang="en-US" dirty="0" smtClean="0"/>
              <a:t>条以降、</a:t>
            </a:r>
            <a:r>
              <a:rPr kumimoji="1" lang="ja-JP" altLang="en-US" dirty="0" smtClean="0"/>
              <a:t>敬意を表して</a:t>
            </a:r>
            <a:r>
              <a:rPr lang="ja-JP" altLang="en-US" dirty="0" smtClean="0"/>
              <a:t>国の形</a:t>
            </a:r>
            <a:r>
              <a:rPr kumimoji="1" lang="ja-JP" altLang="en-US" dirty="0" smtClean="0"/>
              <a:t>の条文の最初にもってきた。</a:t>
            </a:r>
            <a:endParaRPr kumimoji="1" lang="en-US" altLang="ja-JP" dirty="0" smtClean="0"/>
          </a:p>
          <a:p>
            <a:r>
              <a:rPr kumimoji="1" lang="ja-JP" altLang="en-US" dirty="0" smtClean="0"/>
              <a:t>国の形は第</a:t>
            </a:r>
            <a:r>
              <a:rPr kumimoji="1" lang="en-US" altLang="ja-JP" dirty="0" smtClean="0"/>
              <a:t>6</a:t>
            </a:r>
            <a:r>
              <a:rPr kumimoji="1" lang="ja-JP" altLang="en-US" dirty="0" smtClean="0"/>
              <a:t>条（</a:t>
            </a:r>
            <a:r>
              <a:rPr lang="ja-JP" altLang="en-US" sz="1200" b="1" dirty="0" smtClean="0"/>
              <a:t>国民の権利および義務</a:t>
            </a:r>
            <a:r>
              <a:rPr kumimoji="1" lang="ja-JP" altLang="en-US" dirty="0" smtClean="0"/>
              <a:t>）からはじまるので、その後ろとするほうが、筋が通っているかもしれない。　この時代に、まさかカビの生えた天皇主権説と機関説の議論を持ち出す人は居ないものと信ずる。（　</a:t>
            </a:r>
            <a:r>
              <a:rPr lang="en-US" altLang="ja-JP" dirty="0" smtClean="0">
                <a:hlinkClick r:id="rId3"/>
              </a:rPr>
              <a:t>https://nihonsi-jiten.com/tennou-kikansetu/</a:t>
            </a:r>
            <a:r>
              <a:rPr lang="ja-JP" altLang="en-US" dirty="0" smtClean="0"/>
              <a:t>　</a:t>
            </a:r>
            <a:r>
              <a:rPr kumimoji="1" lang="ja-JP" altLang="en-US" dirty="0" smtClean="0"/>
              <a:t>）</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5</a:t>
            </a:fld>
            <a:endParaRPr kumimoji="1" lang="ja-JP" altLang="en-US"/>
          </a:p>
        </p:txBody>
      </p:sp>
    </p:spTree>
    <p:extLst>
      <p:ext uri="{BB962C8B-B14F-4D97-AF65-F5344CB8AC3E}">
        <p14:creationId xmlns:p14="http://schemas.microsoft.com/office/powerpoint/2010/main" val="317621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t>脚注ノート</a:t>
            </a:r>
            <a:r>
              <a:rPr lang="en-US" altLang="ja-JP" sz="1200" b="1" dirty="0" smtClean="0"/>
              <a:t>*1</a:t>
            </a:r>
          </a:p>
          <a:p>
            <a:r>
              <a:rPr kumimoji="1" lang="en-US" altLang="ja-JP" dirty="0" smtClean="0"/>
              <a:t>30</a:t>
            </a:r>
            <a:r>
              <a:rPr kumimoji="1" lang="ja-JP" altLang="en-US" dirty="0" smtClean="0"/>
              <a:t>年以内に東海大地震が発生する確率が</a:t>
            </a:r>
            <a:r>
              <a:rPr kumimoji="1" lang="en-US" altLang="ja-JP" dirty="0" smtClean="0"/>
              <a:t>70%</a:t>
            </a:r>
            <a:r>
              <a:rPr kumimoji="1" lang="ja-JP" altLang="en-US" dirty="0" err="1" smtClean="0"/>
              <a:t>。</a:t>
            </a:r>
            <a:r>
              <a:rPr kumimoji="1" lang="en-US" altLang="ja-JP" dirty="0" smtClean="0"/>
              <a:t>100</a:t>
            </a:r>
            <a:r>
              <a:rPr kumimoji="1" lang="ja-JP" altLang="en-US" dirty="0" smtClean="0"/>
              <a:t>年内には想定内とし必ず起こるとみたほうが良い。ほぼ毎年あちこちで想定外の大災害。莫大な臨時出費が必要。通常業務は収入の</a:t>
            </a:r>
            <a:r>
              <a:rPr kumimoji="1" lang="en-US" altLang="ja-JP" dirty="0" smtClean="0"/>
              <a:t>80</a:t>
            </a:r>
            <a:r>
              <a:rPr kumimoji="1" lang="ja-JP" altLang="en-US" dirty="0" smtClean="0"/>
              <a:t>％でまかない、</a:t>
            </a:r>
            <a:r>
              <a:rPr kumimoji="1" lang="en-US" altLang="ja-JP" dirty="0" smtClean="0"/>
              <a:t>20</a:t>
            </a:r>
            <a:r>
              <a:rPr kumimoji="1" lang="ja-JP" altLang="en-US" dirty="0" smtClean="0"/>
              <a:t>％の剰余金を残す必要あり。　それでなくても予算不足が定常化、抜本的なスリム化が必要。</a:t>
            </a:r>
            <a:endParaRPr kumimoji="1" lang="en-US" altLang="ja-JP" dirty="0" smtClean="0"/>
          </a:p>
          <a:p>
            <a:r>
              <a:rPr kumimoji="1" lang="ja-JP" altLang="en-US" dirty="0" smtClean="0"/>
              <a:t>格差是正は、ポピュリズムを誘発する世界の大問題。　富裕層が渋々ながら理解したうえで供出する税制と社会風土醸成が必須。</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t>脚注ノート</a:t>
            </a:r>
            <a:r>
              <a:rPr lang="en-US" altLang="ja-JP" sz="1200" b="1" dirty="0" smtClean="0"/>
              <a:t>*</a:t>
            </a:r>
            <a:r>
              <a:rPr lang="ja-JP" altLang="en-US" sz="1200" b="1" dirty="0" smtClean="0"/>
              <a:t>２</a:t>
            </a:r>
            <a:endParaRPr lang="en-US" altLang="ja-JP" sz="1200" b="1" dirty="0" smtClean="0"/>
          </a:p>
          <a:p>
            <a:r>
              <a:rPr kumimoji="1" lang="ja-JP" altLang="en-US" dirty="0" smtClean="0"/>
              <a:t>地方再生については、すでに多くの提言、活動がはじまっている。　さらなる加速と連携をうながす。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6</a:t>
            </a:fld>
            <a:endParaRPr kumimoji="1" lang="ja-JP" altLang="en-US"/>
          </a:p>
        </p:txBody>
      </p:sp>
    </p:spTree>
    <p:extLst>
      <p:ext uri="{BB962C8B-B14F-4D97-AF65-F5344CB8AC3E}">
        <p14:creationId xmlns:p14="http://schemas.microsoft.com/office/powerpoint/2010/main" val="225417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現時点での日本の軍事力は、地政学な位置も含めて世界第</a:t>
            </a:r>
            <a:r>
              <a:rPr kumimoji="1" lang="en-US" altLang="ja-JP" dirty="0" smtClean="0"/>
              <a:t>6</a:t>
            </a:r>
            <a:r>
              <a:rPr kumimoji="1" lang="ja-JP" altLang="en-US" dirty="0" smtClean="0"/>
              <a:t>位とみられており、決して小さくはないが、単独で大国に対抗することはできない。</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友好国を増やすしかない。</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防災（</a:t>
            </a:r>
            <a:r>
              <a:rPr lang="en-US" altLang="ja-JP" dirty="0" smtClean="0"/>
              <a:t>Disaster prevention</a:t>
            </a:r>
            <a:r>
              <a:rPr kumimoji="1" lang="ja-JP" altLang="en-US" dirty="0" smtClean="0"/>
              <a:t>）と防衛（</a:t>
            </a:r>
            <a:r>
              <a:rPr kumimoji="1" lang="en-US" altLang="ja-JP" dirty="0" smtClean="0"/>
              <a:t>Defense</a:t>
            </a:r>
            <a:r>
              <a:rPr kumimoji="1" lang="ja-JP" altLang="en-US" dirty="0" smtClean="0"/>
              <a:t>）とは、具備すべき装備に共通点がある。対応人材と組織、その育成・訓練も共通事項も多い。　</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現在防衛予算</a:t>
            </a:r>
            <a:r>
              <a:rPr kumimoji="1" lang="en-US" altLang="ja-JP" dirty="0" smtClean="0"/>
              <a:t>5.2</a:t>
            </a:r>
            <a:r>
              <a:rPr kumimoji="1" lang="ja-JP" altLang="en-US" dirty="0" smtClean="0"/>
              <a:t>兆円　⇒　防衛予算</a:t>
            </a:r>
            <a:r>
              <a:rPr kumimoji="1" lang="en-US" altLang="ja-JP" dirty="0" smtClean="0"/>
              <a:t>4</a:t>
            </a:r>
            <a:r>
              <a:rPr kumimoji="1" lang="ja-JP" altLang="en-US" dirty="0" smtClean="0"/>
              <a:t>兆円 防災予算６兆円 とする。　今後総額は増加傾向にあるが、この比率はキープする。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7</a:t>
            </a:fld>
            <a:endParaRPr kumimoji="1" lang="ja-JP" altLang="en-US"/>
          </a:p>
        </p:txBody>
      </p:sp>
    </p:spTree>
    <p:extLst>
      <p:ext uri="{BB962C8B-B14F-4D97-AF65-F5344CB8AC3E}">
        <p14:creationId xmlns:p14="http://schemas.microsoft.com/office/powerpoint/2010/main" val="1221701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b="0" dirty="0" smtClean="0">
                <a:solidFill>
                  <a:schemeClr val="tx1"/>
                </a:solidFill>
              </a:rPr>
              <a:t>カタストロフィ</a:t>
            </a:r>
          </a:p>
          <a:p>
            <a:pPr marL="0" indent="0">
              <a:buNone/>
            </a:pPr>
            <a:r>
              <a:rPr lang="ja-JP" altLang="en-US" sz="1200" b="0" dirty="0" smtClean="0">
                <a:solidFill>
                  <a:schemeClr val="tx1"/>
                </a:solidFill>
              </a:rPr>
              <a:t>カタストロフィー（</a:t>
            </a:r>
            <a:r>
              <a:rPr lang="en-US" altLang="ja-JP" sz="1200" b="0" dirty="0" smtClean="0">
                <a:solidFill>
                  <a:schemeClr val="tx1"/>
                </a:solidFill>
              </a:rPr>
              <a:t>catastrophe</a:t>
            </a:r>
            <a:r>
              <a:rPr lang="ja-JP" altLang="en-US" sz="1200" b="0" dirty="0" smtClean="0">
                <a:solidFill>
                  <a:schemeClr val="tx1"/>
                </a:solidFill>
              </a:rPr>
              <a:t>）とは、自然界や人間社会における大変革という意味する名詞で、もともと「倒す」を意味するギリシア語に由来している。通常は、悲劇的終末、破局などと訳される。演劇では、ストーリー構成上の最終部分において最高潮に達した主人公の運命が逆転し、残っていた運命挽回の可能性も消え、やがて破滅が決定的になる場合に使われる。たんに劇を結末づける部分を指して「大団円」「大詰め」と訳される場合もある。</a:t>
            </a:r>
          </a:p>
          <a:p>
            <a:pPr marL="0" indent="0">
              <a:buNone/>
            </a:pPr>
            <a:r>
              <a:rPr lang="ja-JP" altLang="en-US" sz="1200" b="0" dirty="0" smtClean="0">
                <a:solidFill>
                  <a:schemeClr val="tx1"/>
                </a:solidFill>
              </a:rPr>
              <a:t>カタストロフィーの使用例として、次のようなものが挙げられる。「ノストラダムスの大予言は、カタストロフィーを伴った一種の終末論である」「シェイクスピア作品は、その多くが、結末がカタストロフィーで締めくくられている」。</a:t>
            </a:r>
          </a:p>
          <a:p>
            <a:pPr marL="0" indent="0">
              <a:buNone/>
            </a:pPr>
            <a:r>
              <a:rPr lang="ja-JP" altLang="en-US" sz="1200" b="0" dirty="0" smtClean="0">
                <a:solidFill>
                  <a:schemeClr val="tx1"/>
                </a:solidFill>
              </a:rPr>
              <a:t>カタストロフィーの類語としては、災難、破局、破滅、悲運、惨禍などが挙げられる（これらに対して、カタストロフィーは、より深刻な惨事といったニュアンスが含まれることが多い）。</a:t>
            </a:r>
            <a:endParaRPr lang="en-US" altLang="ja-JP" sz="1200" b="0" dirty="0" smtClean="0">
              <a:solidFill>
                <a:schemeClr val="tx1"/>
              </a:solidFill>
            </a:endParaRPr>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8</a:t>
            </a:fld>
            <a:endParaRPr kumimoji="1" lang="ja-JP" altLang="en-US" dirty="0"/>
          </a:p>
        </p:txBody>
      </p:sp>
    </p:spTree>
    <p:extLst>
      <p:ext uri="{BB962C8B-B14F-4D97-AF65-F5344CB8AC3E}">
        <p14:creationId xmlns:p14="http://schemas.microsoft.com/office/powerpoint/2010/main" val="2179993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FEDD40-E476-4D21-B223-8C530DB07994}" type="slidenum">
              <a:rPr kumimoji="1" lang="ja-JP" altLang="en-US" smtClean="0"/>
              <a:t>9</a:t>
            </a:fld>
            <a:endParaRPr kumimoji="1" lang="ja-JP" altLang="en-US"/>
          </a:p>
        </p:txBody>
      </p:sp>
    </p:spTree>
    <p:extLst>
      <p:ext uri="{BB962C8B-B14F-4D97-AF65-F5344CB8AC3E}">
        <p14:creationId xmlns:p14="http://schemas.microsoft.com/office/powerpoint/2010/main" val="1480305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52AB7C-A264-4B97-A348-94C1D631DF81}" type="datetime1">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326665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BB5C64-19CE-45D8-8D83-32734C53B68B}" type="datetime1">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79269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36A333-6422-4CE1-B8DA-2791AC2D4F43}" type="datetime1">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334648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0D0F0A-B451-4012-82AD-696F5AF079C5}" type="datetime1">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235141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8B4209-E85D-40A4-B944-9EA553AFAB1B}" type="datetime1">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307356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6D04C83-56C8-401C-8710-C5E70B7D111D}" type="datetime1">
              <a:rPr kumimoji="1" lang="ja-JP" altLang="en-US" smtClean="0"/>
              <a:t>2020/7/21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12556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E8ECBF0-1508-4E13-8351-4A9F51864461}" type="datetime1">
              <a:rPr kumimoji="1" lang="ja-JP" altLang="en-US" smtClean="0"/>
              <a:t>2020/7/21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3922045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E9867C-30B6-46EF-9984-6F7543DCB50F}" type="datetime1">
              <a:rPr kumimoji="1" lang="ja-JP" altLang="en-US" smtClean="0"/>
              <a:t>2020/7/21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340720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D004102-1010-427A-A149-841BEE45EC0D}" type="datetime1">
              <a:rPr kumimoji="1" lang="ja-JP" altLang="en-US" smtClean="0"/>
              <a:t>2020/7/21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180136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786D4C-BF7F-4ABF-BD82-DCC3A189F334}" type="datetime1">
              <a:rPr kumimoji="1" lang="ja-JP" altLang="en-US" smtClean="0"/>
              <a:t>2020/7/21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264109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A91660-F43E-460C-8775-694195E0E5E7}" type="datetime1">
              <a:rPr kumimoji="1" lang="ja-JP" altLang="en-US" smtClean="0"/>
              <a:t>2020/7/21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256824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634EC-5AED-4969-A403-C2BA1822131B}" type="datetime1">
              <a:rPr kumimoji="1" lang="ja-JP" altLang="en-US" smtClean="0"/>
              <a:t>2020/7/21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9F721-6DDD-42D1-8ED5-1DCF9E21F43A}" type="slidenum">
              <a:rPr kumimoji="1" lang="ja-JP" altLang="en-US" smtClean="0"/>
              <a:t>‹#›</a:t>
            </a:fld>
            <a:endParaRPr kumimoji="1" lang="ja-JP" altLang="en-US"/>
          </a:p>
        </p:txBody>
      </p:sp>
    </p:spTree>
    <p:extLst>
      <p:ext uri="{BB962C8B-B14F-4D97-AF65-F5344CB8AC3E}">
        <p14:creationId xmlns:p14="http://schemas.microsoft.com/office/powerpoint/2010/main" val="3846139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ji@sparj.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ja.wikipedia.org/wiki/%E6%8A%95%E8%B3%87%E4%BF%A1%E8%A8%97" TargetMode="External"/><Relationship Id="rId3" Type="http://schemas.openxmlformats.org/officeDocument/2006/relationships/hyperlink" Target="https://ja.wikipedia.org/wiki/%E5%AE%98%E5%83%9A" TargetMode="External"/><Relationship Id="rId7" Type="http://schemas.openxmlformats.org/officeDocument/2006/relationships/hyperlink" Target="https://ja.wikipedia.org/wiki/%E6%8A%95%E8%B3%87" TargetMode="External"/><Relationship Id="rId2" Type="http://schemas.openxmlformats.org/officeDocument/2006/relationships/hyperlink" Target="https://ja.wikipedia.org/wiki/%E9%80%9A%E5%95%86%E7%94%A3%E6%A5%AD%E7%9C%81" TargetMode="External"/><Relationship Id="rId1" Type="http://schemas.openxmlformats.org/officeDocument/2006/relationships/slideLayout" Target="../slideLayouts/slideLayout2.xml"/><Relationship Id="rId6" Type="http://schemas.openxmlformats.org/officeDocument/2006/relationships/hyperlink" Target="https://ja.wikipedia.org/wiki/%E8%AD%A6%E5%AF%9F%E5%BA%81" TargetMode="External"/><Relationship Id="rId11" Type="http://schemas.openxmlformats.org/officeDocument/2006/relationships/image" Target="../media/image4.jpg"/><Relationship Id="rId5" Type="http://schemas.openxmlformats.org/officeDocument/2006/relationships/hyperlink" Target="https://ja.wikipedia.org/wiki/%E9%87%8E%E6%9D%91%E8%AD%89%E5%88%B8" TargetMode="External"/><Relationship Id="rId10" Type="http://schemas.openxmlformats.org/officeDocument/2006/relationships/hyperlink" Target="https://ja.wikipedia.org/wiki/8%E6%9C%8811%E6%97%A5" TargetMode="External"/><Relationship Id="rId4" Type="http://schemas.openxmlformats.org/officeDocument/2006/relationships/hyperlink" Target="https://ja.wikipedia.org/wiki/%E6%9D%91%E4%B8%8A%E4%B8%96%E5%BD%B0" TargetMode="External"/><Relationship Id="rId9" Type="http://schemas.openxmlformats.org/officeDocument/2006/relationships/hyperlink" Target="https://ja.wikipedia.org/wiki/1959%E5%B9%B4"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parj.com/report/zetsumetsu.PDF"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www.sparj.com/kojimemo/KojiMemo(31)BousaiJapan.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parj.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732619"/>
            <a:ext cx="9144000" cy="1081191"/>
          </a:xfrm>
        </p:spPr>
        <p:txBody>
          <a:bodyPr/>
          <a:lstStyle/>
          <a:p>
            <a:r>
              <a:rPr kumimoji="1" lang="ja-JP" altLang="en-US" dirty="0" smtClean="0"/>
              <a:t>日本と地球を再生</a:t>
            </a:r>
            <a:endParaRPr kumimoji="1" lang="ja-JP" altLang="en-US" dirty="0"/>
          </a:p>
        </p:txBody>
      </p:sp>
      <p:sp>
        <p:nvSpPr>
          <p:cNvPr id="3" name="サブタイトル 2"/>
          <p:cNvSpPr>
            <a:spLocks noGrp="1"/>
          </p:cNvSpPr>
          <p:nvPr>
            <p:ph type="subTitle" idx="1"/>
          </p:nvPr>
        </p:nvSpPr>
        <p:spPr>
          <a:xfrm>
            <a:off x="1524000" y="2203554"/>
            <a:ext cx="9144000" cy="1019331"/>
          </a:xfrm>
        </p:spPr>
        <p:txBody>
          <a:bodyPr/>
          <a:lstStyle/>
          <a:p>
            <a:r>
              <a:rPr kumimoji="1" lang="ja-JP" altLang="en-US" dirty="0" smtClean="0"/>
              <a:t>コロナで日本全体および世界全体で</a:t>
            </a:r>
            <a:r>
              <a:rPr kumimoji="1" lang="ja-JP" altLang="en-US" b="1" dirty="0" smtClean="0"/>
              <a:t>共通の</a:t>
            </a:r>
            <a:r>
              <a:rPr kumimoji="1" lang="ja-JP" altLang="en-US" dirty="0" smtClean="0"/>
              <a:t>危機意識が浸透、</a:t>
            </a:r>
            <a:endParaRPr kumimoji="1" lang="en-US" altLang="ja-JP" dirty="0" smtClean="0"/>
          </a:p>
          <a:p>
            <a:r>
              <a:rPr kumimoji="1" lang="ja-JP" altLang="en-US" dirty="0" smtClean="0"/>
              <a:t>積年の諸問題を解決に向けて動き出す絶好のチャンス</a:t>
            </a:r>
            <a:endParaRPr kumimoji="1" lang="ja-JP" altLang="en-US" dirty="0"/>
          </a:p>
        </p:txBody>
      </p:sp>
      <p:sp>
        <p:nvSpPr>
          <p:cNvPr id="4" name="正方形/長方形 3"/>
          <p:cNvSpPr/>
          <p:nvPr/>
        </p:nvSpPr>
        <p:spPr>
          <a:xfrm>
            <a:off x="1086379" y="5118795"/>
            <a:ext cx="8575346" cy="830997"/>
          </a:xfrm>
          <a:prstGeom prst="rect">
            <a:avLst/>
          </a:prstGeom>
        </p:spPr>
        <p:txBody>
          <a:bodyPr wrap="square">
            <a:spAutoFit/>
          </a:bodyPr>
          <a:lstStyle/>
          <a:p>
            <a:r>
              <a:rPr lang="ja-JP" altLang="en-US" sz="2400" b="1" dirty="0">
                <a:solidFill>
                  <a:srgbClr val="FF0000"/>
                </a:solidFill>
              </a:rPr>
              <a:t>・</a:t>
            </a:r>
            <a:r>
              <a:rPr lang="ja-JP" altLang="en-US" sz="2400" b="1" dirty="0" smtClean="0">
                <a:solidFill>
                  <a:srgbClr val="FF0000"/>
                </a:solidFill>
              </a:rPr>
              <a:t>防災</a:t>
            </a:r>
            <a:r>
              <a:rPr lang="ja-JP" altLang="en-US" sz="2400" b="1" dirty="0" smtClean="0">
                <a:solidFill>
                  <a:srgbClr val="FF0000"/>
                </a:solidFill>
              </a:rPr>
              <a:t>が戦争発生抑止に、スライド</a:t>
            </a:r>
            <a:r>
              <a:rPr lang="en-US" altLang="ja-JP" sz="2400" b="1" dirty="0" smtClean="0">
                <a:solidFill>
                  <a:srgbClr val="FF0000"/>
                </a:solidFill>
              </a:rPr>
              <a:t>8</a:t>
            </a:r>
            <a:r>
              <a:rPr lang="ja-JP" altLang="en-US" sz="2400" b="1" dirty="0" smtClean="0">
                <a:solidFill>
                  <a:srgbClr val="FF0000"/>
                </a:solidFill>
              </a:rPr>
              <a:t>追加　　</a:t>
            </a:r>
            <a:r>
              <a:rPr lang="en-US" altLang="ja-JP" sz="2400" b="1" dirty="0" smtClean="0">
                <a:solidFill>
                  <a:srgbClr val="FF0000"/>
                </a:solidFill>
              </a:rPr>
              <a:t>2020-07-14 </a:t>
            </a:r>
            <a:endParaRPr lang="en-US" altLang="ja-JP" sz="2400" b="1" dirty="0" smtClean="0">
              <a:solidFill>
                <a:srgbClr val="FF0000"/>
              </a:solidFill>
            </a:endParaRPr>
          </a:p>
          <a:p>
            <a:r>
              <a:rPr lang="ja-JP" altLang="en-US" sz="2400" b="1" dirty="0" smtClean="0">
                <a:solidFill>
                  <a:srgbClr val="FF0000"/>
                </a:solidFill>
              </a:rPr>
              <a:t>・第</a:t>
            </a:r>
            <a:r>
              <a:rPr lang="en-US" altLang="ja-JP" sz="2400" b="1" dirty="0" smtClean="0">
                <a:solidFill>
                  <a:srgbClr val="FF0000"/>
                </a:solidFill>
              </a:rPr>
              <a:t>5</a:t>
            </a:r>
            <a:r>
              <a:rPr lang="ja-JP" altLang="en-US" sz="2400" b="1" dirty="0" smtClean="0">
                <a:solidFill>
                  <a:srgbClr val="FF0000"/>
                </a:solidFill>
              </a:rPr>
              <a:t>次産業革命</a:t>
            </a:r>
            <a:r>
              <a:rPr lang="ja-JP" altLang="en-US" sz="2400" b="1" dirty="0">
                <a:solidFill>
                  <a:srgbClr val="FF0000"/>
                </a:solidFill>
              </a:rPr>
              <a:t>　</a:t>
            </a:r>
            <a:r>
              <a:rPr lang="ja-JP" altLang="en-US" sz="2400" b="1" dirty="0" smtClean="0">
                <a:solidFill>
                  <a:srgbClr val="FF0000"/>
                </a:solidFill>
              </a:rPr>
              <a:t>スライド</a:t>
            </a:r>
            <a:r>
              <a:rPr lang="en-US" altLang="ja-JP" sz="2400" b="1" dirty="0" smtClean="0">
                <a:solidFill>
                  <a:srgbClr val="FF0000"/>
                </a:solidFill>
              </a:rPr>
              <a:t>18</a:t>
            </a:r>
            <a:r>
              <a:rPr lang="ja-JP" altLang="en-US" sz="2400" b="1" dirty="0">
                <a:solidFill>
                  <a:srgbClr val="FF0000"/>
                </a:solidFill>
              </a:rPr>
              <a:t>追加　　</a:t>
            </a:r>
            <a:r>
              <a:rPr lang="en-US" altLang="ja-JP" sz="2400" b="1" dirty="0" smtClean="0">
                <a:solidFill>
                  <a:srgbClr val="FF0000"/>
                </a:solidFill>
              </a:rPr>
              <a:t>2020-07-21 </a:t>
            </a:r>
            <a:endParaRPr lang="ja-JP" altLang="en-US" sz="2400" b="1" dirty="0" smtClean="0">
              <a:solidFill>
                <a:srgbClr val="FF0000"/>
              </a:solidFill>
            </a:endParaRPr>
          </a:p>
        </p:txBody>
      </p:sp>
      <p:sp>
        <p:nvSpPr>
          <p:cNvPr id="5" name="正方形/長方形 4"/>
          <p:cNvSpPr/>
          <p:nvPr/>
        </p:nvSpPr>
        <p:spPr>
          <a:xfrm>
            <a:off x="500920" y="107589"/>
            <a:ext cx="4114800" cy="400110"/>
          </a:xfrm>
          <a:prstGeom prst="rect">
            <a:avLst/>
          </a:prstGeom>
        </p:spPr>
        <p:txBody>
          <a:bodyPr wrap="square">
            <a:spAutoFit/>
          </a:bodyPr>
          <a:lstStyle/>
          <a:p>
            <a:r>
              <a:rPr lang="en-US" altLang="ja-JP" sz="2000" dirty="0" smtClean="0"/>
              <a:t>KojiMemo50_KenpouSoseiRev2</a:t>
            </a:r>
            <a:endParaRPr lang="ja-JP" altLang="en-US" sz="2000" dirty="0"/>
          </a:p>
        </p:txBody>
      </p:sp>
      <p:sp>
        <p:nvSpPr>
          <p:cNvPr id="6" name="正方形/長方形 5"/>
          <p:cNvSpPr/>
          <p:nvPr/>
        </p:nvSpPr>
        <p:spPr>
          <a:xfrm>
            <a:off x="3468974" y="6128277"/>
            <a:ext cx="5141626" cy="584775"/>
          </a:xfrm>
          <a:prstGeom prst="rect">
            <a:avLst/>
          </a:prstGeom>
        </p:spPr>
        <p:txBody>
          <a:bodyPr wrap="square">
            <a:spAutoFit/>
          </a:bodyPr>
          <a:lstStyle/>
          <a:p>
            <a:r>
              <a:rPr lang="ja-JP" altLang="en-US" sz="3200" dirty="0" smtClean="0"/>
              <a:t>河村幸二　</a:t>
            </a:r>
            <a:r>
              <a:rPr lang="en-US" altLang="ja-JP" sz="3200" dirty="0" smtClean="0">
                <a:hlinkClick r:id="rId3"/>
              </a:rPr>
              <a:t>koji@sparj.com</a:t>
            </a:r>
            <a:endParaRPr lang="en-US" altLang="ja-JP" sz="3200" dirty="0" smtClean="0"/>
          </a:p>
        </p:txBody>
      </p:sp>
      <p:sp>
        <p:nvSpPr>
          <p:cNvPr id="7" name="スライド番号プレースホルダー 6"/>
          <p:cNvSpPr>
            <a:spLocks noGrp="1"/>
          </p:cNvSpPr>
          <p:nvPr>
            <p:ph type="sldNum" sz="quarter" idx="12"/>
          </p:nvPr>
        </p:nvSpPr>
        <p:spPr/>
        <p:txBody>
          <a:bodyPr/>
          <a:lstStyle/>
          <a:p>
            <a:fld id="{1669F721-6DDD-42D1-8ED5-1DCF9E21F43A}" type="slidenum">
              <a:rPr kumimoji="1" lang="ja-JP" altLang="en-US" sz="2000" smtClean="0"/>
              <a:t>1</a:t>
            </a:fld>
            <a:endParaRPr kumimoji="1" lang="ja-JP" altLang="en-US" sz="2000" dirty="0"/>
          </a:p>
        </p:txBody>
      </p:sp>
      <p:sp>
        <p:nvSpPr>
          <p:cNvPr id="8" name="正方形/長方形 7"/>
          <p:cNvSpPr/>
          <p:nvPr/>
        </p:nvSpPr>
        <p:spPr>
          <a:xfrm>
            <a:off x="954307" y="3383222"/>
            <a:ext cx="10672997" cy="1077218"/>
          </a:xfrm>
          <a:prstGeom prst="rect">
            <a:avLst/>
          </a:prstGeom>
        </p:spPr>
        <p:txBody>
          <a:bodyPr wrap="square">
            <a:spAutoFit/>
          </a:bodyPr>
          <a:lstStyle/>
          <a:p>
            <a:r>
              <a:rPr lang="ja-JP" altLang="en-US" sz="3200" dirty="0" smtClean="0"/>
              <a:t>第</a:t>
            </a:r>
            <a:r>
              <a:rPr lang="en-US" altLang="ja-JP" sz="3200" dirty="0" smtClean="0"/>
              <a:t>2</a:t>
            </a:r>
            <a:r>
              <a:rPr lang="ja-JP" altLang="en-US" sz="3200" dirty="0" smtClean="0"/>
              <a:t>回　憲法</a:t>
            </a:r>
            <a:r>
              <a:rPr lang="ja-JP" altLang="en-US" sz="3200" dirty="0"/>
              <a:t>創</a:t>
            </a:r>
            <a:r>
              <a:rPr lang="ja-JP" altLang="en-US" sz="3200" dirty="0" smtClean="0"/>
              <a:t>成（</a:t>
            </a:r>
            <a:r>
              <a:rPr lang="en-US" altLang="ja-JP" sz="3200" dirty="0" smtClean="0"/>
              <a:t>2</a:t>
            </a:r>
            <a:r>
              <a:rPr lang="ja-JP" altLang="en-US" sz="3200" dirty="0" smtClean="0"/>
              <a:t>）　　防災が防衛に</a:t>
            </a:r>
            <a:endParaRPr lang="en-US" altLang="ja-JP" sz="3200" dirty="0" smtClean="0"/>
          </a:p>
          <a:p>
            <a:r>
              <a:rPr lang="ja-JP" altLang="en-US" sz="3200" dirty="0" smtClean="0"/>
              <a:t>　　　　　　　　</a:t>
            </a:r>
            <a:r>
              <a:rPr lang="en-US" altLang="ja-JP" sz="3200" dirty="0" smtClean="0"/>
              <a:t>2020-08-08   19:20-20:00  </a:t>
            </a:r>
            <a:r>
              <a:rPr lang="ja-JP" altLang="en-US" sz="3200" dirty="0" smtClean="0"/>
              <a:t>　</a:t>
            </a:r>
            <a:r>
              <a:rPr lang="en-US" altLang="ja-JP" sz="3200" dirty="0" smtClean="0"/>
              <a:t>On Line                                                </a:t>
            </a:r>
            <a:endParaRPr lang="ja-JP" altLang="en-US" sz="3200" dirty="0"/>
          </a:p>
        </p:txBody>
      </p:sp>
      <p:sp>
        <p:nvSpPr>
          <p:cNvPr id="9" name="正方形/長方形 8"/>
          <p:cNvSpPr/>
          <p:nvPr/>
        </p:nvSpPr>
        <p:spPr>
          <a:xfrm>
            <a:off x="1086379" y="4410668"/>
            <a:ext cx="10019241" cy="461665"/>
          </a:xfrm>
          <a:prstGeom prst="rect">
            <a:avLst/>
          </a:prstGeom>
        </p:spPr>
        <p:txBody>
          <a:bodyPr wrap="square">
            <a:spAutoFit/>
          </a:bodyPr>
          <a:lstStyle/>
          <a:p>
            <a:r>
              <a:rPr lang="ja-JP" altLang="en-US" sz="2400" dirty="0" smtClean="0">
                <a:solidFill>
                  <a:schemeClr val="accent1">
                    <a:lumMod val="75000"/>
                  </a:schemeClr>
                </a:solidFill>
              </a:rPr>
              <a:t>第一回のサマリー含めて紹介。参加</a:t>
            </a:r>
            <a:r>
              <a:rPr lang="ja-JP" altLang="en-US" sz="2400" dirty="0">
                <a:solidFill>
                  <a:schemeClr val="accent1">
                    <a:lumMod val="75000"/>
                  </a:schemeClr>
                </a:solidFill>
              </a:rPr>
              <a:t>登録（無料）</a:t>
            </a:r>
            <a:r>
              <a:rPr lang="ja-JP" altLang="en-US" sz="2400" dirty="0" smtClean="0">
                <a:solidFill>
                  <a:schemeClr val="accent1">
                    <a:lumMod val="75000"/>
                  </a:schemeClr>
                </a:solidFill>
              </a:rPr>
              <a:t>は河村までメールください</a:t>
            </a:r>
            <a:endParaRPr lang="ja-JP" altLang="en-US" sz="2400" dirty="0">
              <a:solidFill>
                <a:schemeClr val="accent1">
                  <a:lumMod val="75000"/>
                </a:schemeClr>
              </a:solidFill>
            </a:endParaRPr>
          </a:p>
        </p:txBody>
      </p:sp>
    </p:spTree>
    <p:extLst>
      <p:ext uri="{BB962C8B-B14F-4D97-AF65-F5344CB8AC3E}">
        <p14:creationId xmlns:p14="http://schemas.microsoft.com/office/powerpoint/2010/main" val="1142450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13493"/>
            <a:ext cx="3384665" cy="618027"/>
          </a:xfrm>
        </p:spPr>
        <p:txBody>
          <a:bodyPr>
            <a:normAutofit fontScale="90000"/>
          </a:bodyPr>
          <a:lstStyle/>
          <a:p>
            <a:r>
              <a:rPr lang="ja-JP" altLang="en-US" dirty="0"/>
              <a:t>日本国</a:t>
            </a:r>
            <a:r>
              <a:rPr lang="ja-JP" altLang="en-US" dirty="0" smtClean="0"/>
              <a:t>憲法　</a:t>
            </a:r>
            <a:endParaRPr lang="ja-JP" altLang="en-US" dirty="0"/>
          </a:p>
        </p:txBody>
      </p:sp>
      <p:sp>
        <p:nvSpPr>
          <p:cNvPr id="5" name="正方形/長方形 4"/>
          <p:cNvSpPr/>
          <p:nvPr/>
        </p:nvSpPr>
        <p:spPr>
          <a:xfrm>
            <a:off x="0" y="731520"/>
            <a:ext cx="11788343" cy="8125301"/>
          </a:xfrm>
          <a:prstGeom prst="rect">
            <a:avLst/>
          </a:prstGeom>
        </p:spPr>
        <p:txBody>
          <a:bodyPr wrap="square">
            <a:spAutoFit/>
          </a:bodyPr>
          <a:lstStyle/>
          <a:p>
            <a:r>
              <a:rPr lang="ja-JP" altLang="en-US" dirty="0"/>
              <a:t>憲法とは</a:t>
            </a:r>
            <a:r>
              <a:rPr lang="ja-JP" altLang="en-US" b="1" dirty="0"/>
              <a:t>国家権力を制限し、国民の権利・自由を守る</a:t>
            </a:r>
            <a:r>
              <a:rPr lang="ja-JP" altLang="en-US" dirty="0"/>
              <a:t>ためのルールです。現在の日本の憲法である日本国憲法は「国民主権」「平和主義」「基本的人権の尊重」の３つを原則として掲げています</a:t>
            </a:r>
            <a:r>
              <a:rPr lang="ja-JP" altLang="en-US" dirty="0" smtClean="0"/>
              <a:t>。</a:t>
            </a:r>
            <a:r>
              <a:rPr lang="ja-JP" altLang="en-US" b="1" dirty="0">
                <a:solidFill>
                  <a:srgbClr val="FF0000"/>
                </a:solidFill>
              </a:rPr>
              <a:t>憲法とは国民による国家に対するルールです。法律とは国家による国民に対するルールです。</a:t>
            </a:r>
            <a:r>
              <a:rPr lang="ja-JP" altLang="en-US" dirty="0"/>
              <a:t>法律は最高法規である憲法を犯さないように制限されながら立法されています。</a:t>
            </a:r>
          </a:p>
          <a:p>
            <a:r>
              <a:rPr lang="ja-JP" altLang="en-US" dirty="0"/>
              <a:t>憲法は国の最高法規であり、</a:t>
            </a:r>
            <a:r>
              <a:rPr lang="ja-JP" altLang="en-US" b="1" dirty="0"/>
              <a:t>法律の上位</a:t>
            </a:r>
            <a:r>
              <a:rPr lang="ja-JP" altLang="en-US" dirty="0"/>
              <a:t>に位置する存在です。そのため特段の事情がない限り、憲法に反する内容の法律を規定することはできません。これは歴史的に見て、国家より弱い立場になりやすい国民を守るための構造です。</a:t>
            </a:r>
          </a:p>
          <a:p>
            <a:r>
              <a:rPr lang="ja-JP" altLang="en-US" dirty="0"/>
              <a:t>また憲法を改正するためには、各議院の三分の二以上の賛成による国会の発議と国民投票が必要です。この国民投票はまさに「国民主権」とつながっており、国民が国家権力を制限するための重要な行為となります</a:t>
            </a:r>
            <a:r>
              <a:rPr lang="ja-JP" altLang="en-US" dirty="0" smtClean="0"/>
              <a:t>。</a:t>
            </a:r>
            <a:endParaRPr lang="en-US" altLang="ja-JP" dirty="0" smtClean="0"/>
          </a:p>
          <a:p>
            <a:r>
              <a:rPr lang="ja-JP" altLang="en-US" dirty="0"/>
              <a:t>法律は、</a:t>
            </a:r>
            <a:r>
              <a:rPr lang="ja-JP" altLang="en-US" b="1" dirty="0"/>
              <a:t>国家による国民に対するルール</a:t>
            </a:r>
            <a:r>
              <a:rPr lang="ja-JP" altLang="en-US" dirty="0"/>
              <a:t>です。人々の関係を円滑にし、治安を維持し、紛争を防止するために多くの法律が定められています。</a:t>
            </a:r>
          </a:p>
          <a:p>
            <a:r>
              <a:rPr lang="ja-JP" altLang="en-US" dirty="0"/>
              <a:t>法律は基本的には、最高法規である憲法に沿った内容でなければなりません。例えば、憲法２０条は「信教の自由」を定めているため、特段の事情なく「キリスト教を信じる人は処罰する」というような信教を禁止する法律を制定することはできません。</a:t>
            </a:r>
          </a:p>
          <a:p>
            <a:r>
              <a:rPr lang="ja-JP" altLang="en-US" dirty="0"/>
              <a:t>また法律の制定・改正には次のような方法があります。</a:t>
            </a:r>
          </a:p>
          <a:p>
            <a:r>
              <a:rPr lang="ja-JP" altLang="en-US" dirty="0"/>
              <a:t>両議院で可決したとき</a:t>
            </a:r>
          </a:p>
          <a:p>
            <a:r>
              <a:rPr lang="ja-JP" altLang="en-US" dirty="0"/>
              <a:t>衆議院で可決し、参議院で否決した場合に、衆議院で出席議員の三分の二以上の多数で再可決したとき</a:t>
            </a:r>
          </a:p>
          <a:p>
            <a:r>
              <a:rPr lang="ja-JP" altLang="en-US" dirty="0"/>
              <a:t>参議院が衆議院から法律案の送付を受け</a:t>
            </a:r>
            <a:r>
              <a:rPr lang="en-US" altLang="ja-JP" dirty="0"/>
              <a:t>60</a:t>
            </a:r>
            <a:r>
              <a:rPr lang="ja-JP" altLang="en-US" dirty="0"/>
              <a:t>日以内に議決しなかった場合に、衆議院で出席議員の三分の二以上の多数で再び可決したとき</a:t>
            </a:r>
          </a:p>
          <a:p>
            <a:r>
              <a:rPr lang="ja-JP" altLang="en-US" dirty="0"/>
              <a:t>憲法に比べ、法律は改正がより簡単になっています</a:t>
            </a:r>
            <a:r>
              <a:rPr lang="ja-JP" altLang="en-US" dirty="0" smtClean="0"/>
              <a:t>。</a:t>
            </a:r>
            <a:endParaRPr lang="en-US" altLang="ja-JP" dirty="0" smtClean="0"/>
          </a:p>
          <a:p>
            <a:r>
              <a:rPr lang="ja-JP" altLang="en-US" dirty="0"/>
              <a:t>「憲法」は民のための法であり、「法律」は国のための法です。「憲法」は直接的に私たちの生活に関係することは少ないですが、「法律」に制限を加えるという点において大きな役割を果たしています。</a:t>
            </a:r>
          </a:p>
          <a:p>
            <a:r>
              <a:rPr lang="ja-JP" altLang="en-US" dirty="0"/>
              <a:t>以上、この記事では「憲法」と「法律」の違いについて解説しました。</a:t>
            </a:r>
          </a:p>
          <a:p>
            <a:r>
              <a:rPr lang="ja-JP" altLang="en-US" dirty="0"/>
              <a:t>ちなみに戦時期には大日本帝国憲法という今とは別の憲法が機能していました。しかし、この憲法には「有事の際には国民の権利より天皇の命令が優先される」という内容の規定がありました。そのため、現在では「基本的人権」として保障されている権利が侵害されることもありました。</a:t>
            </a:r>
          </a:p>
          <a:p>
            <a:r>
              <a:rPr lang="ja-JP" altLang="en-US" dirty="0"/>
              <a:t>逆に言うと、憲法さえ正しく規定されていれば、国家による不合理な抑圧・圧制はなくなります。現在憲法９条の改正の是非が問題となっていますが、国家の主権者たる私たち一人一人が真剣に考える必要があるでしょう。</a:t>
            </a:r>
          </a:p>
          <a:p>
            <a:r>
              <a:rPr lang="ja-JP" altLang="en-US" dirty="0"/>
              <a:t/>
            </a:r>
            <a:br>
              <a:rPr lang="ja-JP" altLang="en-US" dirty="0"/>
            </a:br>
            <a:endParaRPr lang="ja-JP" altLang="en-US" dirty="0"/>
          </a:p>
        </p:txBody>
      </p:sp>
      <p:sp>
        <p:nvSpPr>
          <p:cNvPr id="6" name="スライド番号プレースホルダー 5"/>
          <p:cNvSpPr>
            <a:spLocks noGrp="1"/>
          </p:cNvSpPr>
          <p:nvPr>
            <p:ph type="sldNum" sz="quarter" idx="12"/>
          </p:nvPr>
        </p:nvSpPr>
        <p:spPr/>
        <p:txBody>
          <a:bodyPr/>
          <a:lstStyle/>
          <a:p>
            <a:fld id="{1669F721-6DDD-42D1-8ED5-1DCF9E21F43A}" type="slidenum">
              <a:rPr kumimoji="1" lang="ja-JP" altLang="en-US" smtClean="0"/>
              <a:t>10</a:t>
            </a:fld>
            <a:endParaRPr kumimoji="1" lang="ja-JP" altLang="en-US"/>
          </a:p>
        </p:txBody>
      </p:sp>
      <p:sp>
        <p:nvSpPr>
          <p:cNvPr id="7" name="コンテンツ プレースホルダー 6"/>
          <p:cNvSpPr>
            <a:spLocks noGrp="1"/>
          </p:cNvSpPr>
          <p:nvPr>
            <p:ph idx="1"/>
          </p:nvPr>
        </p:nvSpPr>
        <p:spPr>
          <a:xfrm>
            <a:off x="4357385" y="182494"/>
            <a:ext cx="3451167" cy="549026"/>
          </a:xfrm>
        </p:spPr>
        <p:txBody>
          <a:bodyPr/>
          <a:lstStyle/>
          <a:p>
            <a:r>
              <a:rPr kumimoji="1" lang="ja-JP" altLang="en-US" dirty="0" smtClean="0"/>
              <a:t>立法趣旨</a:t>
            </a:r>
            <a:endParaRPr kumimoji="1" lang="ja-JP" altLang="en-US" dirty="0"/>
          </a:p>
        </p:txBody>
      </p:sp>
    </p:spTree>
    <p:extLst>
      <p:ext uri="{BB962C8B-B14F-4D97-AF65-F5344CB8AC3E}">
        <p14:creationId xmlns:p14="http://schemas.microsoft.com/office/powerpoint/2010/main" val="1744495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574" y="209863"/>
            <a:ext cx="7331439" cy="734518"/>
          </a:xfrm>
        </p:spPr>
        <p:txBody>
          <a:bodyPr/>
          <a:lstStyle/>
          <a:p>
            <a:r>
              <a:rPr kumimoji="1" lang="ja-JP" altLang="en-US" dirty="0" smtClean="0"/>
              <a:t>積年の課題　</a:t>
            </a:r>
            <a:endParaRPr kumimoji="1" lang="ja-JP" altLang="en-US" sz="2400" dirty="0"/>
          </a:p>
        </p:txBody>
      </p:sp>
      <p:sp>
        <p:nvSpPr>
          <p:cNvPr id="3" name="コンテンツ プレースホルダー 2"/>
          <p:cNvSpPr>
            <a:spLocks noGrp="1"/>
          </p:cNvSpPr>
          <p:nvPr>
            <p:ph idx="1"/>
          </p:nvPr>
        </p:nvSpPr>
        <p:spPr>
          <a:xfrm>
            <a:off x="733269" y="1045030"/>
            <a:ext cx="10515600" cy="5040976"/>
          </a:xfrm>
        </p:spPr>
        <p:txBody>
          <a:bodyPr>
            <a:normAutofit fontScale="85000" lnSpcReduction="10000"/>
          </a:bodyPr>
          <a:lstStyle/>
          <a:p>
            <a:pPr marL="0" indent="0">
              <a:buNone/>
            </a:pPr>
            <a:r>
              <a:rPr lang="ja-JP" altLang="en-US" dirty="0" smtClean="0"/>
              <a:t>・民主主義・資本主義の行き詰まり　格差拡大　ポピュリズム横行</a:t>
            </a:r>
            <a:endParaRPr lang="en-US" altLang="ja-JP" dirty="0" smtClean="0"/>
          </a:p>
          <a:p>
            <a:pPr marL="0" indent="0">
              <a:buNone/>
            </a:pPr>
            <a:r>
              <a:rPr lang="en-US" altLang="ja-JP" sz="2000" dirty="0"/>
              <a:t> </a:t>
            </a:r>
            <a:r>
              <a:rPr lang="ja-JP" altLang="en-US" sz="2000" dirty="0" smtClean="0"/>
              <a:t>　 寛容と忍耐の限界、利他主義、テロ始め反社会行為</a:t>
            </a:r>
            <a:endParaRPr lang="en-US" altLang="ja-JP" sz="2000" dirty="0" smtClean="0"/>
          </a:p>
          <a:p>
            <a:pPr marL="0" indent="0">
              <a:buNone/>
            </a:pPr>
            <a:r>
              <a:rPr lang="ja-JP" altLang="en-US" dirty="0" smtClean="0"/>
              <a:t>・世界協調体制の崩壊　自国優先主義　グローバル化の弊害噴出</a:t>
            </a:r>
            <a:endParaRPr lang="en-US" altLang="ja-JP" dirty="0" smtClean="0"/>
          </a:p>
          <a:p>
            <a:pPr marL="0" indent="0">
              <a:buNone/>
            </a:pPr>
            <a:r>
              <a:rPr kumimoji="1" lang="ja-JP" altLang="en-US" sz="2000" dirty="0"/>
              <a:t>　</a:t>
            </a:r>
            <a:r>
              <a:rPr kumimoji="1" lang="ja-JP" altLang="en-US" sz="2000" dirty="0" smtClean="0"/>
              <a:t>このままでは、中国の人権抑圧、中央管理型資本主義に押されてしまう。</a:t>
            </a:r>
            <a:endParaRPr kumimoji="1" lang="en-US" altLang="ja-JP" sz="2000" dirty="0" smtClean="0"/>
          </a:p>
          <a:p>
            <a:pPr marL="0" indent="0">
              <a:buNone/>
            </a:pPr>
            <a:r>
              <a:rPr lang="ja-JP" altLang="en-US" dirty="0" smtClean="0"/>
              <a:t>・地球環境の破壊、温暖化、自然界・生物との共生欠如</a:t>
            </a:r>
            <a:endParaRPr lang="en-US" altLang="ja-JP" dirty="0" smtClean="0"/>
          </a:p>
          <a:p>
            <a:pPr marL="0" indent="0">
              <a:buNone/>
            </a:pPr>
            <a:r>
              <a:rPr lang="ja-JP" altLang="en-US" sz="2000" dirty="0"/>
              <a:t>　</a:t>
            </a:r>
            <a:r>
              <a:rPr lang="ja-JP" altLang="en-US" sz="2000" dirty="0" smtClean="0"/>
              <a:t>人類のわがまま、自然征服と思い上がり、</a:t>
            </a:r>
            <a:r>
              <a:rPr lang="en-US" altLang="ja-JP" sz="2000" dirty="0" smtClean="0"/>
              <a:t>WC</a:t>
            </a:r>
            <a:r>
              <a:rPr lang="ja-JP" altLang="en-US" sz="2000" dirty="0" smtClean="0"/>
              <a:t>（</a:t>
            </a:r>
            <a:r>
              <a:rPr lang="en-US" altLang="ja-JP" sz="2000" dirty="0" smtClean="0"/>
              <a:t>with Corona</a:t>
            </a:r>
            <a:r>
              <a:rPr lang="ja-JP" altLang="en-US" sz="2000" dirty="0" smtClean="0"/>
              <a:t>）共生</a:t>
            </a:r>
            <a:endParaRPr lang="en-US" altLang="ja-JP" sz="2000" dirty="0" smtClean="0"/>
          </a:p>
          <a:p>
            <a:pPr marL="0" indent="0">
              <a:buNone/>
            </a:pPr>
            <a:r>
              <a:rPr kumimoji="1" lang="ja-JP" altLang="en-US" dirty="0" smtClean="0"/>
              <a:t>・領土問題、覇権争い、貿易摩擦</a:t>
            </a:r>
            <a:endParaRPr kumimoji="1" lang="en-US" altLang="ja-JP" dirty="0" smtClean="0"/>
          </a:p>
          <a:p>
            <a:pPr marL="0" indent="0">
              <a:buNone/>
            </a:pPr>
            <a:r>
              <a:rPr lang="ja-JP" altLang="en-US" dirty="0" smtClean="0"/>
              <a:t>・軍拡競争、戦争への危惧、</a:t>
            </a:r>
            <a:endParaRPr lang="en-US" altLang="ja-JP" dirty="0" smtClean="0"/>
          </a:p>
          <a:p>
            <a:pPr marL="0" indent="0">
              <a:buNone/>
            </a:pPr>
            <a:r>
              <a:rPr lang="ja-JP" altLang="en-US" dirty="0" smtClean="0"/>
              <a:t>・</a:t>
            </a:r>
            <a:r>
              <a:rPr lang="ja-JP" altLang="en-US" dirty="0" smtClean="0">
                <a:solidFill>
                  <a:srgbClr val="FF0000"/>
                </a:solidFill>
              </a:rPr>
              <a:t>非核化</a:t>
            </a:r>
            <a:r>
              <a:rPr lang="ja-JP" altLang="en-US" sz="2000" dirty="0" smtClean="0"/>
              <a:t>　</a:t>
            </a:r>
            <a:r>
              <a:rPr lang="en-US" altLang="ja-JP" sz="2000" dirty="0" smtClean="0"/>
              <a:t>ICAN</a:t>
            </a:r>
            <a:r>
              <a:rPr lang="ja-JP" altLang="en-US" sz="2000" dirty="0" smtClean="0"/>
              <a:t>活動支持、平和活動なので天皇の出番。　「米国の核の傘の下では動けない」</a:t>
            </a:r>
            <a:endParaRPr lang="en-US" altLang="ja-JP" sz="2000" dirty="0" smtClean="0"/>
          </a:p>
          <a:p>
            <a:pPr marL="0" indent="0">
              <a:buNone/>
            </a:pPr>
            <a:r>
              <a:rPr lang="ja-JP" altLang="en-US" sz="2000" dirty="0"/>
              <a:t>　</a:t>
            </a:r>
            <a:r>
              <a:rPr lang="ja-JP" altLang="en-US" sz="2000" dirty="0" smtClean="0"/>
              <a:t>というのは間違い。政治・経済・軍事活動を当面米国と協調していくというのは短期的</a:t>
            </a:r>
            <a:r>
              <a:rPr lang="ja-JP" altLang="en-US" sz="2000" b="1" dirty="0" smtClean="0"/>
              <a:t>戦略</a:t>
            </a:r>
            <a:r>
              <a:rPr lang="ja-JP" altLang="en-US" sz="2000" dirty="0" smtClean="0"/>
              <a:t>としては正しい。</a:t>
            </a:r>
            <a:endParaRPr lang="en-US" altLang="ja-JP" sz="2000" dirty="0" smtClean="0"/>
          </a:p>
          <a:p>
            <a:pPr marL="0" indent="0">
              <a:buNone/>
            </a:pPr>
            <a:r>
              <a:rPr lang="ja-JP" altLang="en-US" sz="2000" dirty="0"/>
              <a:t>　</a:t>
            </a:r>
            <a:r>
              <a:rPr lang="ja-JP" altLang="en-US" sz="2000" dirty="0" smtClean="0"/>
              <a:t>人類のあるべき姿・国家</a:t>
            </a:r>
            <a:r>
              <a:rPr lang="ja-JP" altLang="en-US" sz="2000" b="1" dirty="0" smtClean="0"/>
              <a:t>理念</a:t>
            </a:r>
            <a:r>
              <a:rPr lang="ja-JP" altLang="en-US" sz="2000" dirty="0" smtClean="0"/>
              <a:t>とは別物である。　</a:t>
            </a:r>
            <a:endParaRPr lang="en-US" altLang="ja-JP" sz="2000" dirty="0" smtClean="0"/>
          </a:p>
          <a:p>
            <a:pPr marL="0" indent="0">
              <a:buNone/>
            </a:pPr>
            <a:r>
              <a:rPr kumimoji="1" lang="ja-JP" altLang="en-US" dirty="0" smtClean="0"/>
              <a:t>・国際</a:t>
            </a:r>
            <a:r>
              <a:rPr kumimoji="1" lang="ja-JP" altLang="en-US" dirty="0"/>
              <a:t>機関</a:t>
            </a:r>
            <a:r>
              <a:rPr kumimoji="1" lang="ja-JP" altLang="en-US" dirty="0" smtClean="0"/>
              <a:t>の弱体化　</a:t>
            </a:r>
            <a:r>
              <a:rPr kumimoji="1" lang="ja-JP" altLang="en-US" sz="2100" dirty="0" smtClean="0"/>
              <a:t>エゴのぶつかり合い。日本はそうならないように。</a:t>
            </a:r>
            <a:endParaRPr kumimoji="1" lang="en-US" altLang="ja-JP" sz="2100" dirty="0" smtClean="0"/>
          </a:p>
          <a:p>
            <a:pPr marL="0" indent="0">
              <a:buNone/>
            </a:pPr>
            <a:r>
              <a:rPr lang="ja-JP" altLang="en-US" dirty="0" smtClean="0"/>
              <a:t>・資源偏在　・</a:t>
            </a:r>
            <a:r>
              <a:rPr lang="ja-JP" altLang="en-US" dirty="0"/>
              <a:t>食料、水、エネルギー</a:t>
            </a:r>
            <a:endParaRPr lang="en-US" altLang="ja-JP" dirty="0"/>
          </a:p>
          <a:p>
            <a:pPr marL="0" indent="0">
              <a:buNone/>
            </a:pPr>
            <a:endParaRPr kumimoji="1" lang="en-US" altLang="ja-JP" dirty="0" smtClean="0"/>
          </a:p>
          <a:p>
            <a:pPr marL="0" indent="0">
              <a:buNone/>
            </a:pP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11</a:t>
            </a:fld>
            <a:endParaRPr kumimoji="1" lang="ja-JP" altLang="en-US"/>
          </a:p>
        </p:txBody>
      </p:sp>
    </p:spTree>
    <p:extLst>
      <p:ext uri="{BB962C8B-B14F-4D97-AF65-F5344CB8AC3E}">
        <p14:creationId xmlns:p14="http://schemas.microsoft.com/office/powerpoint/2010/main" val="156732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8101" y="0"/>
            <a:ext cx="8980358" cy="809469"/>
          </a:xfrm>
        </p:spPr>
        <p:txBody>
          <a:bodyPr/>
          <a:lstStyle/>
          <a:p>
            <a:r>
              <a:rPr kumimoji="1" lang="ja-JP" altLang="en-US" dirty="0" smtClean="0"/>
              <a:t>積年の課題　</a:t>
            </a:r>
            <a:endParaRPr kumimoji="1" lang="ja-JP" altLang="en-US" sz="2400" dirty="0"/>
          </a:p>
        </p:txBody>
      </p:sp>
      <p:sp>
        <p:nvSpPr>
          <p:cNvPr id="3" name="コンテンツ プレースホルダー 2"/>
          <p:cNvSpPr>
            <a:spLocks noGrp="1"/>
          </p:cNvSpPr>
          <p:nvPr>
            <p:ph idx="1"/>
          </p:nvPr>
        </p:nvSpPr>
        <p:spPr>
          <a:xfrm>
            <a:off x="733269" y="791302"/>
            <a:ext cx="10515600" cy="5789380"/>
          </a:xfrm>
        </p:spPr>
        <p:txBody>
          <a:bodyPr>
            <a:normAutofit lnSpcReduction="10000"/>
          </a:bodyPr>
          <a:lstStyle/>
          <a:p>
            <a:pPr marL="0" indent="0">
              <a:buNone/>
            </a:pPr>
            <a:r>
              <a:rPr lang="ja-JP" altLang="en-US" dirty="0" smtClean="0"/>
              <a:t>・国家財政・地方財政窮乏、行政スリム化</a:t>
            </a:r>
            <a:endParaRPr lang="en-US" altLang="ja-JP" dirty="0" smtClean="0"/>
          </a:p>
          <a:p>
            <a:pPr marL="0" indent="0">
              <a:buNone/>
            </a:pPr>
            <a:r>
              <a:rPr lang="ja-JP" altLang="en-US" dirty="0"/>
              <a:t>　</a:t>
            </a:r>
            <a:r>
              <a:rPr lang="ja-JP" altLang="en-US" dirty="0" smtClean="0">
                <a:solidFill>
                  <a:srgbClr val="FF0000"/>
                </a:solidFill>
              </a:rPr>
              <a:t>　</a:t>
            </a:r>
            <a:r>
              <a:rPr lang="ja-JP" altLang="en-US" sz="2400" dirty="0" smtClean="0">
                <a:solidFill>
                  <a:srgbClr val="FF0000"/>
                </a:solidFill>
              </a:rPr>
              <a:t>格差是正、富裕層からの供出</a:t>
            </a:r>
            <a:endParaRPr lang="en-US" altLang="ja-JP" sz="2400" dirty="0" smtClean="0">
              <a:solidFill>
                <a:srgbClr val="FF0000"/>
              </a:solidFill>
            </a:endParaRPr>
          </a:p>
          <a:p>
            <a:pPr marL="0" indent="0">
              <a:buNone/>
            </a:pPr>
            <a:r>
              <a:rPr lang="ja-JP" altLang="en-US" dirty="0"/>
              <a:t>・非経済、芸術・文化振興、パトロン制度、生き甲斐、富裕層</a:t>
            </a:r>
            <a:endParaRPr lang="en-US" altLang="ja-JP" dirty="0"/>
          </a:p>
          <a:p>
            <a:pPr marL="0" indent="0">
              <a:buNone/>
            </a:pPr>
            <a:r>
              <a:rPr kumimoji="1" lang="ja-JP" altLang="en-US" dirty="0" smtClean="0"/>
              <a:t>・縦割り行政による非効率社会・ムダ</a:t>
            </a:r>
            <a:endParaRPr kumimoji="1" lang="en-US" altLang="ja-JP" dirty="0" smtClean="0"/>
          </a:p>
          <a:p>
            <a:pPr marL="0" indent="0">
              <a:buNone/>
            </a:pPr>
            <a:r>
              <a:rPr lang="ja-JP" altLang="en-US" sz="2000" dirty="0"/>
              <a:t>　</a:t>
            </a:r>
            <a:r>
              <a:rPr lang="ja-JP" altLang="en-US" sz="2000" dirty="0" smtClean="0"/>
              <a:t>　官僚天下り弊害、ムダ、既得権、利権しがみつき、人事制度、忖度、温情</a:t>
            </a:r>
            <a:endParaRPr lang="en-US" altLang="ja-JP" sz="2200" dirty="0" smtClean="0"/>
          </a:p>
          <a:p>
            <a:pPr marL="0" indent="0">
              <a:buNone/>
            </a:pPr>
            <a:r>
              <a:rPr lang="ja-JP" altLang="en-US" dirty="0" smtClean="0"/>
              <a:t>・平和ボケ、防衛・防災の理念欠如</a:t>
            </a:r>
            <a:endParaRPr lang="en-US" altLang="ja-JP" dirty="0" smtClean="0"/>
          </a:p>
          <a:p>
            <a:pPr marL="0" indent="0">
              <a:buNone/>
            </a:pPr>
            <a:r>
              <a:rPr lang="ja-JP" altLang="en-US" dirty="0" smtClean="0"/>
              <a:t>・少子高齢化・年金問題・福祉問題</a:t>
            </a:r>
            <a:endParaRPr lang="en-US" altLang="ja-JP" dirty="0" smtClean="0"/>
          </a:p>
          <a:p>
            <a:pPr marL="0" indent="0">
              <a:buNone/>
            </a:pPr>
            <a:r>
              <a:rPr kumimoji="1" lang="ja-JP" altLang="en-US" dirty="0" smtClean="0"/>
              <a:t>・</a:t>
            </a:r>
            <a:r>
              <a:rPr kumimoji="1" lang="ja-JP" altLang="en-US" dirty="0" smtClean="0">
                <a:solidFill>
                  <a:srgbClr val="FF0000"/>
                </a:solidFill>
              </a:rPr>
              <a:t>沖縄基地問題</a:t>
            </a:r>
            <a:r>
              <a:rPr kumimoji="1" lang="ja-JP" altLang="en-US" dirty="0" smtClean="0"/>
              <a:t>　　　</a:t>
            </a:r>
            <a:r>
              <a:rPr kumimoji="1" lang="ja-JP" altLang="en-US" sz="2200" dirty="0" smtClean="0"/>
              <a:t>　防災日本の世界に向けた拠点に　</a:t>
            </a:r>
            <a:endParaRPr kumimoji="1" lang="en-US" altLang="ja-JP" sz="2200" dirty="0" smtClean="0"/>
          </a:p>
          <a:p>
            <a:pPr marL="0" indent="0">
              <a:buNone/>
            </a:pPr>
            <a:r>
              <a:rPr lang="ja-JP" altLang="en-US" dirty="0" smtClean="0"/>
              <a:t>・靖国</a:t>
            </a:r>
            <a:r>
              <a:rPr lang="ja-JP" altLang="en-US" dirty="0"/>
              <a:t>問題　</a:t>
            </a:r>
            <a:r>
              <a:rPr lang="en-US" altLang="ja-JP" dirty="0"/>
              <a:t>A</a:t>
            </a:r>
            <a:r>
              <a:rPr lang="ja-JP" altLang="en-US" dirty="0"/>
              <a:t>級戦犯　</a:t>
            </a:r>
            <a:r>
              <a:rPr lang="ja-JP" altLang="en-US" dirty="0">
                <a:solidFill>
                  <a:srgbClr val="FF0000"/>
                </a:solidFill>
              </a:rPr>
              <a:t>分祀</a:t>
            </a:r>
            <a:endParaRPr lang="en-US" altLang="ja-JP" dirty="0">
              <a:solidFill>
                <a:srgbClr val="FF0000"/>
              </a:solidFill>
            </a:endParaRPr>
          </a:p>
          <a:p>
            <a:pPr marL="0" indent="0">
              <a:buNone/>
            </a:pPr>
            <a:r>
              <a:rPr lang="ja-JP" altLang="en-US" sz="1800" dirty="0"/>
              <a:t>　</a:t>
            </a:r>
            <a:r>
              <a:rPr lang="ja-JP" altLang="en-US" sz="1800" dirty="0" smtClean="0"/>
              <a:t>隣国から言われなくても、多く</a:t>
            </a:r>
            <a:r>
              <a:rPr lang="ja-JP" altLang="en-US" sz="1800" dirty="0"/>
              <a:t>の日本人が怒る</a:t>
            </a:r>
            <a:r>
              <a:rPr lang="ja-JP" altLang="en-US" sz="1800" dirty="0" smtClean="0"/>
              <a:t>べき。心ある</a:t>
            </a:r>
            <a:r>
              <a:rPr lang="en-US" altLang="ja-JP" sz="1800" dirty="0"/>
              <a:t>A</a:t>
            </a:r>
            <a:r>
              <a:rPr lang="ja-JP" altLang="en-US" sz="1800" dirty="0"/>
              <a:t>級</a:t>
            </a:r>
            <a:r>
              <a:rPr lang="ja-JP" altLang="en-US" sz="1800" dirty="0" smtClean="0"/>
              <a:t>戦犯　天国でそう思っているはず。</a:t>
            </a:r>
            <a:endParaRPr lang="en-US" altLang="ja-JP" sz="1800" dirty="0" smtClean="0"/>
          </a:p>
          <a:p>
            <a:pPr marL="0" indent="0">
              <a:buNone/>
            </a:pPr>
            <a:r>
              <a:rPr kumimoji="1" lang="ja-JP" altLang="en-US" sz="1800" dirty="0"/>
              <a:t>　</a:t>
            </a:r>
            <a:r>
              <a:rPr kumimoji="1" lang="ja-JP" altLang="en-US" sz="1800" dirty="0" smtClean="0"/>
              <a:t>「神は一体であるから、分離できない」とは、人間が議論を封じるために作った勝手な言い分。</a:t>
            </a:r>
            <a:endParaRPr kumimoji="1" lang="en-US" altLang="ja-JP" sz="1800" dirty="0" smtClean="0"/>
          </a:p>
          <a:p>
            <a:pPr marL="0" indent="0">
              <a:buNone/>
            </a:pPr>
            <a:r>
              <a:rPr lang="ja-JP" altLang="en-US" dirty="0" smtClean="0"/>
              <a:t>・技術立国からの没落、若者内向き、特許低迷、</a:t>
            </a:r>
            <a:endParaRPr lang="en-US" altLang="ja-JP" dirty="0" smtClean="0"/>
          </a:p>
          <a:p>
            <a:pPr marL="0" indent="0">
              <a:buNone/>
            </a:pPr>
            <a:r>
              <a:rPr kumimoji="1" lang="ja-JP" altLang="en-US" dirty="0" smtClean="0"/>
              <a:t>・一極集中　地方再生、里山資本主義</a:t>
            </a: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12</a:t>
            </a:fld>
            <a:endParaRPr kumimoji="1" lang="ja-JP" altLang="en-US"/>
          </a:p>
        </p:txBody>
      </p:sp>
    </p:spTree>
    <p:extLst>
      <p:ext uri="{BB962C8B-B14F-4D97-AF65-F5344CB8AC3E}">
        <p14:creationId xmlns:p14="http://schemas.microsoft.com/office/powerpoint/2010/main" val="1517294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614" y="108108"/>
            <a:ext cx="10515600" cy="803115"/>
          </a:xfrm>
        </p:spPr>
        <p:txBody>
          <a:bodyPr/>
          <a:lstStyle/>
          <a:p>
            <a:r>
              <a:rPr kumimoji="1" lang="ja-JP" altLang="en-US" dirty="0" smtClean="0"/>
              <a:t>積年の課題　</a:t>
            </a:r>
            <a:endParaRPr kumimoji="1" lang="ja-JP" altLang="en-US" sz="2400" dirty="0"/>
          </a:p>
        </p:txBody>
      </p:sp>
      <p:sp>
        <p:nvSpPr>
          <p:cNvPr id="3" name="コンテンツ プレースホルダー 2"/>
          <p:cNvSpPr>
            <a:spLocks noGrp="1"/>
          </p:cNvSpPr>
          <p:nvPr>
            <p:ph idx="1"/>
          </p:nvPr>
        </p:nvSpPr>
        <p:spPr>
          <a:xfrm>
            <a:off x="568377" y="911223"/>
            <a:ext cx="10719216" cy="5504567"/>
          </a:xfrm>
        </p:spPr>
        <p:txBody>
          <a:bodyPr>
            <a:noAutofit/>
          </a:bodyPr>
          <a:lstStyle/>
          <a:p>
            <a:pPr marL="0" indent="0">
              <a:buNone/>
            </a:pPr>
            <a:r>
              <a:rPr lang="ja-JP" altLang="en-US" sz="3200" dirty="0" smtClean="0"/>
              <a:t>・絶滅危惧種　　第</a:t>
            </a:r>
            <a:r>
              <a:rPr lang="en-US" altLang="ja-JP" sz="3200" dirty="0" smtClean="0"/>
              <a:t>5</a:t>
            </a:r>
            <a:r>
              <a:rPr lang="ja-JP" altLang="en-US" sz="3200" dirty="0" smtClean="0"/>
              <a:t>次絶滅時代に突入</a:t>
            </a:r>
            <a:endParaRPr lang="en-US" altLang="ja-JP" sz="3200" dirty="0" smtClean="0"/>
          </a:p>
          <a:p>
            <a:pPr marL="0" indent="0">
              <a:buNone/>
            </a:pPr>
            <a:r>
              <a:rPr lang="ja-JP" altLang="en-US" dirty="0" smtClean="0"/>
              <a:t>　　　</a:t>
            </a:r>
            <a:r>
              <a:rPr lang="ja-JP" altLang="en-US" sz="2400" dirty="0" smtClean="0"/>
              <a:t>セイタカアワダチソウの盛衰、</a:t>
            </a:r>
            <a:endParaRPr lang="en-US" altLang="ja-JP" dirty="0" smtClean="0"/>
          </a:p>
          <a:p>
            <a:pPr marL="0" indent="0">
              <a:buNone/>
            </a:pPr>
            <a:r>
              <a:rPr lang="ja-JP" altLang="en-US" sz="3200" dirty="0" smtClean="0"/>
              <a:t>・第</a:t>
            </a:r>
            <a:r>
              <a:rPr lang="en-US" altLang="ja-JP" sz="3200" dirty="0" smtClean="0"/>
              <a:t>5</a:t>
            </a:r>
            <a:r>
              <a:rPr lang="ja-JP" altLang="en-US" sz="3200" dirty="0" smtClean="0"/>
              <a:t>次産業革命　</a:t>
            </a:r>
            <a:endParaRPr lang="en-US" altLang="ja-JP" sz="3200" dirty="0" smtClean="0"/>
          </a:p>
          <a:p>
            <a:pPr marL="0" indent="0">
              <a:buNone/>
            </a:pPr>
            <a:r>
              <a:rPr lang="ja-JP" altLang="en-US" dirty="0"/>
              <a:t>　</a:t>
            </a:r>
            <a:r>
              <a:rPr lang="ja-JP" altLang="en-US" dirty="0" smtClean="0"/>
              <a:t>　　</a:t>
            </a:r>
            <a:r>
              <a:rPr lang="en-US" altLang="ja-JP" sz="2400" dirty="0" smtClean="0"/>
              <a:t>21</a:t>
            </a:r>
            <a:r>
              <a:rPr lang="ja-JP" altLang="en-US" sz="2400" dirty="0" smtClean="0"/>
              <a:t>世紀前半には起こり始めると予想。地球上のあらゆる生命体との共存</a:t>
            </a:r>
            <a:endParaRPr lang="en-US" altLang="ja-JP" sz="2400" dirty="0" smtClean="0"/>
          </a:p>
          <a:p>
            <a:pPr marL="0" indent="0">
              <a:buNone/>
            </a:pPr>
            <a:r>
              <a:rPr lang="ja-JP" altLang="en-US" sz="3200" dirty="0" smtClean="0"/>
              <a:t>・これまでの経済学問　お金は必要・重要　しかし・・</a:t>
            </a:r>
            <a:endParaRPr lang="en-US" altLang="ja-JP" sz="3200" dirty="0" smtClean="0"/>
          </a:p>
          <a:p>
            <a:pPr marL="0" indent="0">
              <a:buNone/>
            </a:pPr>
            <a:r>
              <a:rPr lang="ja-JP" altLang="en-US" sz="2400" dirty="0" smtClean="0"/>
              <a:t>　　　人を（社会を）動かす手段として必要、しかし目的ではない。</a:t>
            </a:r>
            <a:endParaRPr lang="en-US" altLang="ja-JP" sz="2400" dirty="0" smtClean="0"/>
          </a:p>
          <a:p>
            <a:pPr marL="0" indent="0">
              <a:buNone/>
            </a:pPr>
            <a:r>
              <a:rPr lang="ja-JP" altLang="en-US" sz="3200" dirty="0" smtClean="0"/>
              <a:t>・地球上のあらゆる生物の中で、人類は特別な存在。</a:t>
            </a:r>
            <a:endParaRPr lang="en-US" altLang="ja-JP" sz="3200" dirty="0" smtClean="0"/>
          </a:p>
          <a:p>
            <a:pPr marL="0" indent="0">
              <a:buNone/>
            </a:pPr>
            <a:r>
              <a:rPr lang="ja-JP" altLang="en-US" sz="2400" dirty="0" smtClean="0"/>
              <a:t>それは事実、文字・文化・芸術をもつ。組織・社会・国家を構成する。特別であるからと言って、他の生物を支配できるわけではない。優性思想の危険性。　人間の尊厳とは何か？</a:t>
            </a:r>
            <a:endParaRPr lang="en-US" altLang="ja-JP" sz="2400" dirty="0" smtClean="0"/>
          </a:p>
          <a:p>
            <a:pPr marL="0" indent="0">
              <a:buNone/>
            </a:pPr>
            <a:endParaRPr lang="en-US" altLang="ja-JP" sz="1100" dirty="0" smtClean="0"/>
          </a:p>
          <a:p>
            <a:pPr marL="0" indent="0">
              <a:buNone/>
            </a:pPr>
            <a:endParaRPr lang="en-US" altLang="ja-JP" sz="900" dirty="0"/>
          </a:p>
          <a:p>
            <a:pPr marL="0" indent="0">
              <a:buNone/>
            </a:pPr>
            <a:r>
              <a:rPr kumimoji="1" lang="ja-JP" altLang="en-US" sz="900" dirty="0" smtClean="0"/>
              <a:t>・</a:t>
            </a:r>
            <a:endParaRPr kumimoji="1" lang="ja-JP" altLang="en-US" sz="900"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13</a:t>
            </a:fld>
            <a:endParaRPr kumimoji="1" lang="ja-JP" altLang="en-US"/>
          </a:p>
        </p:txBody>
      </p:sp>
    </p:spTree>
    <p:extLst>
      <p:ext uri="{BB962C8B-B14F-4D97-AF65-F5344CB8AC3E}">
        <p14:creationId xmlns:p14="http://schemas.microsoft.com/office/powerpoint/2010/main" val="588684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672" y="131735"/>
            <a:ext cx="8575624" cy="629587"/>
          </a:xfrm>
        </p:spPr>
        <p:txBody>
          <a:bodyPr>
            <a:normAutofit fontScale="90000"/>
          </a:bodyPr>
          <a:lstStyle/>
          <a:p>
            <a:r>
              <a:rPr kumimoji="1" lang="ja-JP" altLang="en-US" dirty="0" smtClean="0"/>
              <a:t>積年の課題　</a:t>
            </a:r>
            <a:endParaRPr kumimoji="1" lang="ja-JP" altLang="en-US" sz="2400" dirty="0"/>
          </a:p>
        </p:txBody>
      </p:sp>
      <p:sp>
        <p:nvSpPr>
          <p:cNvPr id="3" name="コンテンツ プレースホルダー 2"/>
          <p:cNvSpPr>
            <a:spLocks noGrp="1"/>
          </p:cNvSpPr>
          <p:nvPr>
            <p:ph idx="1"/>
          </p:nvPr>
        </p:nvSpPr>
        <p:spPr>
          <a:xfrm>
            <a:off x="778240" y="761322"/>
            <a:ext cx="10515600" cy="3124878"/>
          </a:xfrm>
        </p:spPr>
        <p:txBody>
          <a:bodyPr>
            <a:normAutofit/>
          </a:bodyPr>
          <a:lstStyle/>
          <a:p>
            <a:pPr marL="0" indent="0">
              <a:buNone/>
            </a:pPr>
            <a:r>
              <a:rPr kumimoji="1" lang="ja-JP" altLang="en-US" dirty="0" smtClean="0"/>
              <a:t>３つのウイルス　　抗体が作れないか？</a:t>
            </a:r>
            <a:endParaRPr kumimoji="1" lang="en-US" altLang="ja-JP" dirty="0" smtClean="0"/>
          </a:p>
          <a:p>
            <a:pPr marL="0" indent="0">
              <a:buNone/>
            </a:pPr>
            <a:r>
              <a:rPr kumimoji="1" lang="ja-JP" altLang="en-US" dirty="0" smtClean="0"/>
              <a:t>　①生物的　②コンピュータ　③ｿｰｼｬﾙﾈｯﾄﾜｰｸ</a:t>
            </a:r>
            <a:r>
              <a:rPr kumimoji="1" lang="en-US" altLang="ja-JP" dirty="0" smtClean="0"/>
              <a:t>SNS</a:t>
            </a:r>
            <a:r>
              <a:rPr kumimoji="1" lang="ja-JP" altLang="en-US" dirty="0" smtClean="0"/>
              <a:t>と人間心理</a:t>
            </a:r>
            <a:endParaRPr kumimoji="1" lang="en-US" altLang="ja-JP" dirty="0" smtClean="0"/>
          </a:p>
          <a:p>
            <a:pPr marL="0" indent="0">
              <a:buNone/>
            </a:pPr>
            <a:r>
              <a:rPr lang="ja-JP" altLang="en-US" dirty="0" smtClean="0"/>
              <a:t>遺伝子　有効なものは数％　しかしムダ・無効と思われるものが・・</a:t>
            </a:r>
            <a:endParaRPr lang="en-US" altLang="ja-JP" dirty="0" smtClean="0"/>
          </a:p>
          <a:p>
            <a:pPr marL="0" indent="0">
              <a:buNone/>
            </a:pPr>
            <a:r>
              <a:rPr lang="ja-JP" altLang="en-US" sz="2000" dirty="0" smtClean="0"/>
              <a:t>　　人間社会も同じ、バランスが重要。</a:t>
            </a:r>
            <a:endParaRPr lang="en-US" altLang="ja-JP" sz="2000" dirty="0" smtClean="0"/>
          </a:p>
          <a:p>
            <a:pPr marL="0" indent="0">
              <a:buNone/>
            </a:pPr>
            <a:r>
              <a:rPr kumimoji="1" lang="ja-JP" altLang="en-US" sz="2000" dirty="0" smtClean="0"/>
              <a:t>　　バイオミメティクス　生物に学べ</a:t>
            </a:r>
            <a:r>
              <a:rPr kumimoji="1" lang="ja-JP" altLang="en-US"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14</a:t>
            </a:fld>
            <a:endParaRPr kumimoji="1" lang="ja-JP" altLang="en-US"/>
          </a:p>
        </p:txBody>
      </p:sp>
    </p:spTree>
    <p:extLst>
      <p:ext uri="{BB962C8B-B14F-4D97-AF65-F5344CB8AC3E}">
        <p14:creationId xmlns:p14="http://schemas.microsoft.com/office/powerpoint/2010/main" val="800544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6256" y="134726"/>
            <a:ext cx="6235796" cy="597931"/>
          </a:xfrm>
        </p:spPr>
        <p:txBody>
          <a:bodyPr>
            <a:normAutofit fontScale="90000"/>
          </a:bodyPr>
          <a:lstStyle/>
          <a:p>
            <a:r>
              <a:rPr kumimoji="1" lang="ja-JP" altLang="en-US" dirty="0" smtClean="0"/>
              <a:t>積年の課題　</a:t>
            </a:r>
            <a:endParaRPr kumimoji="1" lang="ja-JP" altLang="en-US" sz="2400" dirty="0"/>
          </a:p>
        </p:txBody>
      </p:sp>
      <p:sp>
        <p:nvSpPr>
          <p:cNvPr id="3" name="コンテンツ プレースホルダー 2"/>
          <p:cNvSpPr>
            <a:spLocks noGrp="1"/>
          </p:cNvSpPr>
          <p:nvPr>
            <p:ph idx="1"/>
          </p:nvPr>
        </p:nvSpPr>
        <p:spPr>
          <a:xfrm>
            <a:off x="778240" y="761322"/>
            <a:ext cx="10515600" cy="3435924"/>
          </a:xfrm>
        </p:spPr>
        <p:txBody>
          <a:bodyPr>
            <a:normAutofit lnSpcReduction="10000"/>
          </a:bodyPr>
          <a:lstStyle/>
          <a:p>
            <a:pPr marL="0" indent="0">
              <a:buNone/>
            </a:pPr>
            <a:r>
              <a:rPr kumimoji="1" lang="ja-JP" altLang="en-US" dirty="0" smtClean="0"/>
              <a:t>オリンピック　簡略化　脱商業主義　　</a:t>
            </a:r>
            <a:endParaRPr kumimoji="1" lang="en-US" altLang="ja-JP" dirty="0" smtClean="0"/>
          </a:p>
          <a:p>
            <a:pPr marL="0" indent="0">
              <a:buNone/>
            </a:pPr>
            <a:r>
              <a:rPr kumimoji="1" lang="ja-JP" altLang="en-US" sz="2000" dirty="0" smtClean="0"/>
              <a:t>　　　防災ｼﾞｬﾊﾟﾝをアピールする絶好の機会　　前夜祭に</a:t>
            </a:r>
            <a:endParaRPr kumimoji="1" lang="en-US" altLang="ja-JP" sz="2000" dirty="0" smtClean="0"/>
          </a:p>
          <a:p>
            <a:pPr marL="0" indent="0">
              <a:buNone/>
            </a:pPr>
            <a:r>
              <a:rPr kumimoji="1" lang="ja-JP" altLang="en-US" sz="2000" dirty="0" smtClean="0"/>
              <a:t>　　　避難訓練　実質的な競技大会に徹する。　</a:t>
            </a:r>
            <a:endParaRPr kumimoji="1" lang="en-US" altLang="ja-JP" sz="2000" dirty="0" smtClean="0"/>
          </a:p>
          <a:p>
            <a:pPr marL="0" indent="0">
              <a:buNone/>
            </a:pPr>
            <a:r>
              <a:rPr lang="ja-JP" altLang="en-US" sz="2000" dirty="0"/>
              <a:t>　</a:t>
            </a:r>
            <a:r>
              <a:rPr lang="ja-JP" altLang="en-US" sz="2000" dirty="0" smtClean="0"/>
              <a:t>　　</a:t>
            </a:r>
            <a:r>
              <a:rPr kumimoji="1" lang="ja-JP" altLang="en-US" sz="2000" dirty="0" smtClean="0"/>
              <a:t>華やかな演出は行わない。</a:t>
            </a:r>
            <a:endParaRPr kumimoji="1" lang="en-US" altLang="ja-JP" sz="2000" dirty="0" smtClean="0"/>
          </a:p>
          <a:p>
            <a:pPr marL="0" indent="0">
              <a:buNone/>
            </a:pPr>
            <a:r>
              <a:rPr kumimoji="1" lang="en-US" altLang="ja-JP" dirty="0" smtClean="0"/>
              <a:t>Anything </a:t>
            </a:r>
            <a:r>
              <a:rPr kumimoji="1" lang="ja-JP" altLang="en-US" dirty="0" smtClean="0"/>
              <a:t>⇒</a:t>
            </a:r>
            <a:r>
              <a:rPr kumimoji="1" lang="en-US" altLang="ja-JP" dirty="0" smtClean="0"/>
              <a:t> Something</a:t>
            </a:r>
            <a:r>
              <a:rPr kumimoji="1" lang="ja-JP" altLang="en-US" dirty="0" smtClean="0"/>
              <a:t>　へ</a:t>
            </a:r>
            <a:endParaRPr kumimoji="1" lang="en-US" altLang="ja-JP" dirty="0" smtClean="0"/>
          </a:p>
          <a:p>
            <a:pPr marL="0" indent="0">
              <a:buNone/>
            </a:pPr>
            <a:endParaRPr kumimoji="1" lang="en-US" altLang="ja-JP" dirty="0" smtClean="0"/>
          </a:p>
          <a:p>
            <a:pPr marL="0" indent="0">
              <a:buNone/>
            </a:pPr>
            <a:r>
              <a:rPr lang="ja-JP" altLang="en-US" sz="2400" dirty="0"/>
              <a:t>自国</a:t>
            </a:r>
            <a:r>
              <a:rPr lang="ja-JP" altLang="en-US" sz="2400" dirty="0" smtClean="0"/>
              <a:t>に誇りを持たなければ・・・、同時に他国の誇りを尊重しなければ、世界（社会）成り立たない。</a:t>
            </a:r>
            <a:endParaRPr kumimoji="1" lang="ja-JP" altLang="en-US" sz="2400" dirty="0"/>
          </a:p>
        </p:txBody>
      </p:sp>
      <p:sp>
        <p:nvSpPr>
          <p:cNvPr id="4" name="正方形/長方形 3"/>
          <p:cNvSpPr/>
          <p:nvPr/>
        </p:nvSpPr>
        <p:spPr>
          <a:xfrm>
            <a:off x="778240" y="4171136"/>
            <a:ext cx="10224541" cy="2185214"/>
          </a:xfrm>
          <a:prstGeom prst="rect">
            <a:avLst/>
          </a:prstGeom>
        </p:spPr>
        <p:txBody>
          <a:bodyPr wrap="square">
            <a:spAutoFit/>
          </a:bodyPr>
          <a:lstStyle/>
          <a:p>
            <a:r>
              <a:rPr lang="ja-JP" altLang="en-US" sz="2400" b="1" dirty="0" smtClean="0">
                <a:solidFill>
                  <a:srgbClr val="202122"/>
                </a:solidFill>
                <a:latin typeface="Arial" panose="020B0604020202020204" pitchFamily="34" charset="0"/>
              </a:rPr>
              <a:t>マネー資本主義からの脱皮　　　</a:t>
            </a:r>
            <a:r>
              <a:rPr lang="ja-JP" altLang="en-US" sz="2000" b="1" dirty="0" smtClean="0">
                <a:solidFill>
                  <a:srgbClr val="202122"/>
                </a:solidFill>
                <a:latin typeface="Arial" panose="020B0604020202020204" pitchFamily="34" charset="0"/>
              </a:rPr>
              <a:t>里山資本主義、地方創生、地方から革新、自助努力</a:t>
            </a:r>
            <a:endParaRPr lang="en-US" altLang="ja-JP" sz="2000" b="1" dirty="0" smtClean="0">
              <a:solidFill>
                <a:srgbClr val="202122"/>
              </a:solidFill>
              <a:latin typeface="Arial" panose="020B0604020202020204" pitchFamily="34" charset="0"/>
            </a:endParaRPr>
          </a:p>
          <a:p>
            <a:r>
              <a:rPr lang="ja-JP" altLang="en-US" sz="2000" dirty="0" smtClean="0"/>
              <a:t>　　　これ</a:t>
            </a:r>
            <a:r>
              <a:rPr lang="ja-JP" altLang="en-US" sz="2000" dirty="0"/>
              <a:t>までの経済学問　お金は必要・重要　しかし・・</a:t>
            </a:r>
            <a:endParaRPr lang="en-US" altLang="ja-JP" sz="2000" dirty="0"/>
          </a:p>
          <a:p>
            <a:r>
              <a:rPr lang="ja-JP" altLang="en-US" sz="2000" dirty="0" smtClean="0"/>
              <a:t>　　　人</a:t>
            </a:r>
            <a:r>
              <a:rPr lang="ja-JP" altLang="en-US" sz="2000" dirty="0"/>
              <a:t>を（社会を）動かす手段として必要、しかし目的ではない</a:t>
            </a:r>
            <a:endParaRPr lang="en-US" altLang="ja-JP" sz="2000" b="1" dirty="0" smtClean="0">
              <a:solidFill>
                <a:srgbClr val="202122"/>
              </a:solidFill>
              <a:latin typeface="Arial" panose="020B0604020202020204" pitchFamily="34" charset="0"/>
            </a:endParaRPr>
          </a:p>
          <a:p>
            <a:r>
              <a:rPr lang="ja-JP" altLang="en-US" b="1" dirty="0" smtClean="0">
                <a:solidFill>
                  <a:srgbClr val="202122"/>
                </a:solidFill>
                <a:latin typeface="Arial" panose="020B0604020202020204" pitchFamily="34" charset="0"/>
              </a:rPr>
              <a:t>村上ファンド</a:t>
            </a:r>
            <a:r>
              <a:rPr lang="ja-JP" altLang="en-US" dirty="0" smtClean="0">
                <a:solidFill>
                  <a:srgbClr val="202122"/>
                </a:solidFill>
                <a:latin typeface="Arial" panose="020B0604020202020204" pitchFamily="34" charset="0"/>
              </a:rPr>
              <a:t>（むらかみファンド）とは、元</a:t>
            </a:r>
            <a:r>
              <a:rPr lang="ja-JP" altLang="en-US" dirty="0" smtClean="0">
                <a:solidFill>
                  <a:srgbClr val="0645AD"/>
                </a:solidFill>
                <a:latin typeface="Arial" panose="020B0604020202020204" pitchFamily="34" charset="0"/>
                <a:hlinkClick r:id="rId2" tooltip="通商産業省"/>
              </a:rPr>
              <a:t>通商産業省</a:t>
            </a:r>
            <a:r>
              <a:rPr lang="ja-JP" altLang="en-US" dirty="0" smtClean="0">
                <a:solidFill>
                  <a:srgbClr val="0645AD"/>
                </a:solidFill>
                <a:latin typeface="Arial" panose="020B0604020202020204" pitchFamily="34" charset="0"/>
                <a:hlinkClick r:id="rId3" tooltip="官僚"/>
              </a:rPr>
              <a:t>官僚</a:t>
            </a:r>
            <a:r>
              <a:rPr lang="ja-JP" altLang="en-US" dirty="0" smtClean="0">
                <a:solidFill>
                  <a:srgbClr val="202122"/>
                </a:solidFill>
                <a:latin typeface="Arial" panose="020B0604020202020204" pitchFamily="34" charset="0"/>
              </a:rPr>
              <a:t>の</a:t>
            </a:r>
            <a:r>
              <a:rPr lang="ja-JP" altLang="en-US" dirty="0" smtClean="0">
                <a:solidFill>
                  <a:srgbClr val="0645AD"/>
                </a:solidFill>
                <a:latin typeface="Arial" panose="020B0604020202020204" pitchFamily="34" charset="0"/>
                <a:hlinkClick r:id="rId4" tooltip="村上世彰"/>
              </a:rPr>
              <a:t>村上世彰</a:t>
            </a:r>
            <a:r>
              <a:rPr lang="ja-JP" altLang="en-US" dirty="0" smtClean="0">
                <a:solidFill>
                  <a:srgbClr val="202122"/>
                </a:solidFill>
                <a:latin typeface="Arial" panose="020B0604020202020204" pitchFamily="34" charset="0"/>
              </a:rPr>
              <a:t>、元</a:t>
            </a:r>
            <a:r>
              <a:rPr lang="ja-JP" altLang="en-US" dirty="0" smtClean="0">
                <a:solidFill>
                  <a:srgbClr val="0645AD"/>
                </a:solidFill>
                <a:latin typeface="Arial" panose="020B0604020202020204" pitchFamily="34" charset="0"/>
                <a:hlinkClick r:id="rId5" tooltip="野村證券"/>
              </a:rPr>
              <a:t>野村證券</a:t>
            </a:r>
            <a:r>
              <a:rPr lang="ja-JP" altLang="en-US" dirty="0" smtClean="0">
                <a:solidFill>
                  <a:srgbClr val="202122"/>
                </a:solidFill>
                <a:latin typeface="Arial" panose="020B0604020202020204" pitchFamily="34" charset="0"/>
              </a:rPr>
              <a:t>次長の丸木強、元</a:t>
            </a:r>
            <a:r>
              <a:rPr lang="ja-JP" altLang="en-US" dirty="0" smtClean="0">
                <a:solidFill>
                  <a:srgbClr val="0645AD"/>
                </a:solidFill>
                <a:latin typeface="Arial" panose="020B0604020202020204" pitchFamily="34" charset="0"/>
                <a:hlinkClick r:id="rId6" tooltip="警察庁"/>
              </a:rPr>
              <a:t>警察庁</a:t>
            </a:r>
            <a:r>
              <a:rPr lang="ja-JP" altLang="en-US" dirty="0" smtClean="0">
                <a:solidFill>
                  <a:srgbClr val="202122"/>
                </a:solidFill>
                <a:latin typeface="Arial" panose="020B0604020202020204" pitchFamily="34" charset="0"/>
              </a:rPr>
              <a:t>官僚の滝沢建也らが率いていた、</a:t>
            </a:r>
            <a:r>
              <a:rPr lang="ja-JP" altLang="en-US" dirty="0" smtClean="0">
                <a:solidFill>
                  <a:srgbClr val="0645AD"/>
                </a:solidFill>
                <a:latin typeface="Arial" panose="020B0604020202020204" pitchFamily="34" charset="0"/>
                <a:hlinkClick r:id="rId7" tooltip="投資"/>
              </a:rPr>
              <a:t>投資</a:t>
            </a:r>
            <a:r>
              <a:rPr lang="ja-JP" altLang="en-US" dirty="0" smtClean="0">
                <a:solidFill>
                  <a:srgbClr val="202122"/>
                </a:solidFill>
                <a:latin typeface="Arial" panose="020B0604020202020204" pitchFamily="34" charset="0"/>
              </a:rPr>
              <a:t>、</a:t>
            </a:r>
            <a:r>
              <a:rPr lang="ja-JP" altLang="en-US" dirty="0" smtClean="0">
                <a:solidFill>
                  <a:srgbClr val="0645AD"/>
                </a:solidFill>
                <a:latin typeface="Arial" panose="020B0604020202020204" pitchFamily="34" charset="0"/>
                <a:hlinkClick r:id="rId8" tooltip="投資信託"/>
              </a:rPr>
              <a:t>投資信託</a:t>
            </a:r>
            <a:r>
              <a:rPr lang="ja-JP" altLang="en-US" dirty="0" smtClean="0">
                <a:solidFill>
                  <a:srgbClr val="202122"/>
                </a:solidFill>
                <a:latin typeface="Arial" panose="020B0604020202020204" pitchFamily="34" charset="0"/>
              </a:rPr>
              <a:t>、企業の買収・合併に関わるコンサルティングを行っていたグループの通称である。</a:t>
            </a:r>
            <a:endParaRPr lang="en-US" altLang="ja-JP" dirty="0" smtClean="0">
              <a:solidFill>
                <a:srgbClr val="202122"/>
              </a:solidFill>
              <a:latin typeface="Arial" panose="020B0604020202020204" pitchFamily="34" charset="0"/>
            </a:endParaRPr>
          </a:p>
          <a:p>
            <a:r>
              <a:rPr lang="ja-JP" altLang="en-US" dirty="0" smtClean="0"/>
              <a:t>よしあき</a:t>
            </a:r>
            <a:r>
              <a:rPr lang="en-US" altLang="ja-JP" dirty="0" smtClean="0">
                <a:hlinkClick r:id="rId9" tooltip="1959年"/>
              </a:rPr>
              <a:t>1959</a:t>
            </a:r>
            <a:r>
              <a:rPr lang="ja-JP" altLang="en-US" dirty="0" smtClean="0">
                <a:hlinkClick r:id="rId9" tooltip="1959年"/>
              </a:rPr>
              <a:t>年</a:t>
            </a:r>
            <a:r>
              <a:rPr lang="en-US" altLang="ja-JP" dirty="0" smtClean="0">
                <a:hlinkClick r:id="rId10" tooltip="8月11日"/>
              </a:rPr>
              <a:t>8</a:t>
            </a:r>
            <a:r>
              <a:rPr lang="ja-JP" altLang="en-US" dirty="0" smtClean="0">
                <a:hlinkClick r:id="rId10" tooltip="8月11日"/>
              </a:rPr>
              <a:t>月</a:t>
            </a:r>
            <a:r>
              <a:rPr lang="en-US" altLang="ja-JP" dirty="0" smtClean="0">
                <a:hlinkClick r:id="rId10" tooltip="8月11日"/>
              </a:rPr>
              <a:t>11</a:t>
            </a:r>
            <a:r>
              <a:rPr lang="ja-JP" altLang="en-US" dirty="0" smtClean="0">
                <a:hlinkClick r:id="rId10" tooltip="8月11日"/>
              </a:rPr>
              <a:t>日</a:t>
            </a:r>
            <a:r>
              <a:rPr lang="ja-JP" altLang="en-US" dirty="0" smtClean="0"/>
              <a:t>（</a:t>
            </a:r>
            <a:r>
              <a:rPr lang="en-US" altLang="ja-JP" dirty="0" smtClean="0"/>
              <a:t>60</a:t>
            </a:r>
            <a:r>
              <a:rPr lang="ja-JP" altLang="en-US" dirty="0" smtClean="0"/>
              <a:t>歳）</a:t>
            </a:r>
            <a:endParaRPr lang="ja-JP" altLang="en-US" dirty="0"/>
          </a:p>
        </p:txBody>
      </p:sp>
      <p:sp>
        <p:nvSpPr>
          <p:cNvPr id="5" name="スライド番号プレースホルダー 4"/>
          <p:cNvSpPr>
            <a:spLocks noGrp="1"/>
          </p:cNvSpPr>
          <p:nvPr>
            <p:ph type="sldNum" sz="quarter" idx="12"/>
          </p:nvPr>
        </p:nvSpPr>
        <p:spPr/>
        <p:txBody>
          <a:bodyPr/>
          <a:lstStyle/>
          <a:p>
            <a:fld id="{1669F721-6DDD-42D1-8ED5-1DCF9E21F43A}" type="slidenum">
              <a:rPr kumimoji="1" lang="ja-JP" altLang="en-US" smtClean="0"/>
              <a:t>15</a:t>
            </a:fld>
            <a:endParaRPr kumimoji="1" lang="ja-JP" altLang="en-US"/>
          </a:p>
        </p:txBody>
      </p:sp>
      <p:pic>
        <p:nvPicPr>
          <p:cNvPr id="6" name="図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25195" y="430849"/>
            <a:ext cx="4969637" cy="2846791"/>
          </a:xfrm>
          <a:prstGeom prst="rect">
            <a:avLst/>
          </a:prstGeom>
        </p:spPr>
      </p:pic>
    </p:spTree>
    <p:extLst>
      <p:ext uri="{BB962C8B-B14F-4D97-AF65-F5344CB8AC3E}">
        <p14:creationId xmlns:p14="http://schemas.microsoft.com/office/powerpoint/2010/main" val="1586102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5070"/>
            <a:ext cx="10515600" cy="1325563"/>
          </a:xfrm>
        </p:spPr>
        <p:txBody>
          <a:bodyPr/>
          <a:lstStyle/>
          <a:p>
            <a:r>
              <a:rPr lang="ja-JP" altLang="en-US" dirty="0" smtClean="0"/>
              <a:t>経済</a:t>
            </a:r>
            <a:r>
              <a:rPr lang="ja-JP" altLang="en-US" dirty="0"/>
              <a:t>システム</a:t>
            </a:r>
            <a:r>
              <a:rPr lang="ja-JP" altLang="en-US" dirty="0" smtClean="0"/>
              <a:t>の進化と「ポスト情報化」</a:t>
            </a:r>
            <a:endParaRPr kumimoji="1" lang="ja-JP" altLang="en-US" dirty="0"/>
          </a:p>
        </p:txBody>
      </p:sp>
      <p:pic>
        <p:nvPicPr>
          <p:cNvPr id="5" name="コンテンツ プレースホルダー 4"/>
          <p:cNvPicPr>
            <a:picLocks noGrp="1" noChangeAspect="1"/>
          </p:cNvPicPr>
          <p:nvPr>
            <p:ph idx="1"/>
          </p:nvPr>
        </p:nvPicPr>
        <p:blipFill>
          <a:blip r:embed="rId2"/>
          <a:stretch>
            <a:fillRect/>
          </a:stretch>
        </p:blipFill>
        <p:spPr>
          <a:xfrm>
            <a:off x="550124" y="1751551"/>
            <a:ext cx="6124996" cy="5106449"/>
          </a:xfrm>
          <a:prstGeom prst="rect">
            <a:avLst/>
          </a:prstGeom>
        </p:spPr>
      </p:pic>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16</a:t>
            </a:fld>
            <a:endParaRPr kumimoji="1" lang="ja-JP" altLang="en-US"/>
          </a:p>
        </p:txBody>
      </p:sp>
      <p:sp>
        <p:nvSpPr>
          <p:cNvPr id="6" name="正方形/長方形 5"/>
          <p:cNvSpPr/>
          <p:nvPr/>
        </p:nvSpPr>
        <p:spPr>
          <a:xfrm>
            <a:off x="5956465" y="1061301"/>
            <a:ext cx="5308269" cy="369332"/>
          </a:xfrm>
          <a:prstGeom prst="rect">
            <a:avLst/>
          </a:prstGeom>
        </p:spPr>
        <p:txBody>
          <a:bodyPr wrap="square">
            <a:spAutoFit/>
          </a:bodyPr>
          <a:lstStyle/>
          <a:p>
            <a:r>
              <a:rPr lang="ja-JP" altLang="en-US" dirty="0"/>
              <a:t>広井 良</a:t>
            </a:r>
            <a:r>
              <a:rPr lang="ja-JP" altLang="en-US" dirty="0" smtClean="0"/>
              <a:t>典　京都</a:t>
            </a:r>
            <a:r>
              <a:rPr lang="ja-JP" altLang="en-US" dirty="0"/>
              <a:t>大学こころの未来研究センター教授</a:t>
            </a:r>
          </a:p>
        </p:txBody>
      </p:sp>
    </p:spTree>
    <p:extLst>
      <p:ext uri="{BB962C8B-B14F-4D97-AF65-F5344CB8AC3E}">
        <p14:creationId xmlns:p14="http://schemas.microsoft.com/office/powerpoint/2010/main" val="3241195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5631"/>
            <a:ext cx="10818421" cy="878774"/>
          </a:xfrm>
        </p:spPr>
        <p:txBody>
          <a:bodyPr>
            <a:noAutofit/>
          </a:bodyPr>
          <a:lstStyle/>
          <a:p>
            <a:r>
              <a:rPr lang="ja-JP" altLang="en-US" sz="2400" dirty="0"/>
              <a:t/>
            </a:r>
            <a:br>
              <a:rPr lang="ja-JP" altLang="en-US" sz="2400" dirty="0"/>
            </a:br>
            <a:r>
              <a:rPr lang="ja-JP" altLang="en-US" sz="2400" dirty="0"/>
              <a:t> </a:t>
            </a:r>
            <a:r>
              <a:rPr lang="en-US" altLang="ja-JP" sz="2400" dirty="0" err="1"/>
              <a:t>KojiMemo</a:t>
            </a:r>
            <a:r>
              <a:rPr lang="en-US" altLang="ja-JP" sz="2400" dirty="0"/>
              <a:t>(37) </a:t>
            </a:r>
            <a:r>
              <a:rPr lang="ja-JP" altLang="en-US" sz="2400" dirty="0"/>
              <a:t>地球規模の危機：今がチャンス </a:t>
            </a:r>
            <a:endParaRPr kumimoji="1" lang="ja-JP" altLang="en-US" sz="2400" dirty="0"/>
          </a:p>
        </p:txBody>
      </p:sp>
      <p:pic>
        <p:nvPicPr>
          <p:cNvPr id="6" name="コンテンツ プレースホルダー 5"/>
          <p:cNvPicPr>
            <a:picLocks noGrp="1" noChangeAspect="1"/>
          </p:cNvPicPr>
          <p:nvPr>
            <p:ph idx="1"/>
          </p:nvPr>
        </p:nvPicPr>
        <p:blipFill>
          <a:blip r:embed="rId2"/>
          <a:stretch>
            <a:fillRect/>
          </a:stretch>
        </p:blipFill>
        <p:spPr>
          <a:xfrm>
            <a:off x="473374" y="1403585"/>
            <a:ext cx="4015499" cy="3952163"/>
          </a:xfrm>
          <a:prstGeom prst="rect">
            <a:avLst/>
          </a:prstGeom>
        </p:spPr>
      </p:pic>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17</a:t>
            </a:fld>
            <a:endParaRPr kumimoji="1" lang="ja-JP" altLang="en-US"/>
          </a:p>
        </p:txBody>
      </p:sp>
      <p:sp>
        <p:nvSpPr>
          <p:cNvPr id="5" name="正方形/長方形 4"/>
          <p:cNvSpPr/>
          <p:nvPr/>
        </p:nvSpPr>
        <p:spPr>
          <a:xfrm>
            <a:off x="5098473" y="804888"/>
            <a:ext cx="6096000" cy="2308324"/>
          </a:xfrm>
          <a:prstGeom prst="rect">
            <a:avLst/>
          </a:prstGeom>
        </p:spPr>
        <p:txBody>
          <a:bodyPr>
            <a:spAutoFit/>
          </a:bodyPr>
          <a:lstStyle/>
          <a:p>
            <a:r>
              <a:rPr lang="ja-JP" altLang="en-US" dirty="0">
                <a:solidFill>
                  <a:srgbClr val="000000"/>
                </a:solidFill>
                <a:latin typeface="ＭＳ"/>
              </a:rPr>
              <a:t>＜蛇足＞ セイタカアワダチソウの盛衰 </a:t>
            </a:r>
          </a:p>
          <a:p>
            <a:r>
              <a:rPr lang="ja-JP" altLang="en-US" dirty="0">
                <a:solidFill>
                  <a:srgbClr val="000000"/>
                </a:solidFill>
                <a:latin typeface="ＭＳ"/>
              </a:rPr>
              <a:t>筆者が学生の頃、通学で郊外を走る電車の窓から秋の風景 </a:t>
            </a:r>
          </a:p>
          <a:p>
            <a:r>
              <a:rPr lang="ja-JP" altLang="en-US" dirty="0">
                <a:solidFill>
                  <a:srgbClr val="000000"/>
                </a:solidFill>
                <a:latin typeface="ＭＳ"/>
              </a:rPr>
              <a:t>以前の日本の秋は、銀色のススキが生い茂っていたのが、年々外来種のあくどい黄色のセイタカアワダチソウに浸食されていくのに寂しい思いをしていた。その後２０年ぐらいたって、その黄色がだんだん減ってきてススキが復活してきた。自然界の法則で、ある種が増えすぎると、自ら毒素を出して仲間を駆逐し始めるそうだ。地球上に人間が増えすぎて・・・・ </a:t>
            </a:r>
            <a:endParaRPr lang="ja-JP" altLang="en-US" dirty="0"/>
          </a:p>
        </p:txBody>
      </p:sp>
      <p:sp>
        <p:nvSpPr>
          <p:cNvPr id="7" name="正方形/長方形 6"/>
          <p:cNvSpPr/>
          <p:nvPr/>
        </p:nvSpPr>
        <p:spPr>
          <a:xfrm>
            <a:off x="473374" y="1034253"/>
            <a:ext cx="2332690" cy="369332"/>
          </a:xfrm>
          <a:prstGeom prst="rect">
            <a:avLst/>
          </a:prstGeom>
        </p:spPr>
        <p:txBody>
          <a:bodyPr wrap="none">
            <a:spAutoFit/>
          </a:bodyPr>
          <a:lstStyle/>
          <a:p>
            <a:r>
              <a:rPr lang="ja-JP" altLang="en-US" dirty="0" smtClean="0">
                <a:solidFill>
                  <a:srgbClr val="000000"/>
                </a:solidFill>
                <a:latin typeface="ＭＳ"/>
              </a:rPr>
              <a:t>日経朝刊</a:t>
            </a:r>
            <a:r>
              <a:rPr lang="en-US" altLang="ja-JP" dirty="0" smtClean="0">
                <a:solidFill>
                  <a:srgbClr val="000000"/>
                </a:solidFill>
                <a:latin typeface="ＭＳ"/>
              </a:rPr>
              <a:t>2020-03-02 </a:t>
            </a:r>
            <a:endParaRPr lang="ja-JP" altLang="en-US" dirty="0"/>
          </a:p>
        </p:txBody>
      </p:sp>
      <p:sp>
        <p:nvSpPr>
          <p:cNvPr id="8" name="正方形/長方形 7"/>
          <p:cNvSpPr/>
          <p:nvPr/>
        </p:nvSpPr>
        <p:spPr>
          <a:xfrm>
            <a:off x="4603667" y="3850114"/>
            <a:ext cx="7354785" cy="646331"/>
          </a:xfrm>
          <a:prstGeom prst="rect">
            <a:avLst/>
          </a:prstGeom>
        </p:spPr>
        <p:txBody>
          <a:bodyPr wrap="square">
            <a:spAutoFit/>
          </a:bodyPr>
          <a:lstStyle/>
          <a:p>
            <a:r>
              <a:rPr lang="en-US" altLang="ja-JP" dirty="0">
                <a:latin typeface="Century" panose="02040604050505020304" pitchFamily="18" charset="0"/>
              </a:rPr>
              <a:t>*1) </a:t>
            </a:r>
            <a:r>
              <a:rPr lang="en-US" altLang="ja-JP" u="sng" dirty="0">
                <a:solidFill>
                  <a:srgbClr val="0562C1"/>
                </a:solidFill>
                <a:latin typeface="Century" panose="02040604050505020304" pitchFamily="18" charset="0"/>
                <a:hlinkClick r:id="rId3"/>
              </a:rPr>
              <a:t>http://www.sparj.com/report/zetsumetsu.PDF</a:t>
            </a:r>
            <a:endParaRPr lang="en-US" altLang="ja-JP" dirty="0">
              <a:solidFill>
                <a:srgbClr val="0562C1"/>
              </a:solidFill>
              <a:latin typeface="Century" panose="02040604050505020304" pitchFamily="18" charset="0"/>
              <a:hlinkClick r:id="rId3"/>
            </a:endParaRPr>
          </a:p>
          <a:p>
            <a:r>
              <a:rPr lang="en-US" altLang="ja-JP" dirty="0">
                <a:latin typeface="Century" panose="02040604050505020304" pitchFamily="18" charset="0"/>
              </a:rPr>
              <a:t>*2) </a:t>
            </a:r>
            <a:r>
              <a:rPr lang="en-US" altLang="ja-JP" u="sng" dirty="0">
                <a:solidFill>
                  <a:srgbClr val="0562C1"/>
                </a:solidFill>
                <a:latin typeface="Century" panose="02040604050505020304" pitchFamily="18" charset="0"/>
                <a:hlinkClick r:id="rId4"/>
              </a:rPr>
              <a:t>http://</a:t>
            </a:r>
            <a:r>
              <a:rPr lang="en-US" altLang="ja-JP" u="sng" dirty="0" smtClean="0">
                <a:solidFill>
                  <a:srgbClr val="0562C1"/>
                </a:solidFill>
                <a:latin typeface="Century" panose="02040604050505020304" pitchFamily="18" charset="0"/>
                <a:hlinkClick r:id="rId4"/>
              </a:rPr>
              <a:t>www.sparj.com/kojimemo/KojiMemo31_BousaiJapan.pdf</a:t>
            </a:r>
            <a:endParaRPr lang="en-US" altLang="ja-JP" dirty="0">
              <a:solidFill>
                <a:srgbClr val="0562C1"/>
              </a:solidFill>
              <a:latin typeface="Century" panose="02040604050505020304" pitchFamily="18" charset="0"/>
              <a:hlinkClick r:id="rId4"/>
            </a:endParaRPr>
          </a:p>
        </p:txBody>
      </p:sp>
    </p:spTree>
    <p:extLst>
      <p:ext uri="{BB962C8B-B14F-4D97-AF65-F5344CB8AC3E}">
        <p14:creationId xmlns:p14="http://schemas.microsoft.com/office/powerpoint/2010/main" val="3711380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74729" y="0"/>
            <a:ext cx="10515600" cy="719756"/>
          </a:xfrm>
        </p:spPr>
        <p:txBody>
          <a:bodyPr/>
          <a:lstStyle/>
          <a:p>
            <a:r>
              <a:rPr kumimoji="1" lang="ja-JP" altLang="en-US" dirty="0" smtClean="0"/>
              <a:t>第</a:t>
            </a:r>
            <a:r>
              <a:rPr kumimoji="1" lang="en-US" altLang="ja-JP" dirty="0" smtClean="0"/>
              <a:t>5</a:t>
            </a:r>
            <a:r>
              <a:rPr kumimoji="1" lang="ja-JP" altLang="en-US" dirty="0" smtClean="0"/>
              <a:t>次産業革命</a:t>
            </a:r>
            <a:endParaRPr kumimoji="1" lang="ja-JP" altLang="en-US" dirty="0"/>
          </a:p>
        </p:txBody>
      </p:sp>
      <p:sp>
        <p:nvSpPr>
          <p:cNvPr id="3" name="コンテンツ プレースホルダー 2"/>
          <p:cNvSpPr>
            <a:spLocks noGrp="1"/>
          </p:cNvSpPr>
          <p:nvPr>
            <p:ph idx="1"/>
          </p:nvPr>
        </p:nvSpPr>
        <p:spPr>
          <a:xfrm>
            <a:off x="0" y="719756"/>
            <a:ext cx="12192000" cy="530117"/>
          </a:xfrm>
        </p:spPr>
        <p:txBody>
          <a:bodyPr>
            <a:normAutofit fontScale="92500"/>
          </a:bodyPr>
          <a:lstStyle/>
          <a:p>
            <a:r>
              <a:rPr kumimoji="1" lang="ja-JP" altLang="en-US" dirty="0" smtClean="0"/>
              <a:t>世界と地球を救う　絶好のチャンス：　</a:t>
            </a:r>
            <a:r>
              <a:rPr kumimoji="1" lang="ja-JP" altLang="en-US" dirty="0" smtClean="0">
                <a:solidFill>
                  <a:schemeClr val="accent1">
                    <a:lumMod val="75000"/>
                  </a:schemeClr>
                </a:solidFill>
              </a:rPr>
              <a:t>下手すると人類絶滅のピンチ、今その岐路に！</a:t>
            </a:r>
            <a:endParaRPr kumimoji="1" lang="ja-JP" altLang="en-US" dirty="0">
              <a:solidFill>
                <a:schemeClr val="accent1">
                  <a:lumMod val="75000"/>
                </a:schemeClr>
              </a:solidFill>
            </a:endParaRPr>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18</a:t>
            </a:fld>
            <a:endParaRPr kumimoji="1" lang="ja-JP" altLang="en-US"/>
          </a:p>
        </p:txBody>
      </p:sp>
      <p:sp>
        <p:nvSpPr>
          <p:cNvPr id="5" name="正方形/長方形 4"/>
          <p:cNvSpPr/>
          <p:nvPr/>
        </p:nvSpPr>
        <p:spPr>
          <a:xfrm>
            <a:off x="134318" y="1249873"/>
            <a:ext cx="11814876" cy="1754326"/>
          </a:xfrm>
          <a:prstGeom prst="rect">
            <a:avLst/>
          </a:prstGeom>
        </p:spPr>
        <p:txBody>
          <a:bodyPr wrap="square">
            <a:spAutoFit/>
          </a:bodyPr>
          <a:lstStyle/>
          <a:p>
            <a:r>
              <a:rPr lang="ja-JP" altLang="en-US" dirty="0" smtClean="0"/>
              <a:t>ＩＴを中心とする第４次</a:t>
            </a:r>
            <a:r>
              <a:rPr lang="ja-JP" altLang="en-US" dirty="0"/>
              <a:t>産業</a:t>
            </a:r>
            <a:r>
              <a:rPr lang="ja-JP" altLang="en-US" dirty="0" smtClean="0"/>
              <a:t>革命が動き出した。日本はＩＴ技術そのものは、決して世界から遅れているわけでないが、社会への浸透度について大幅に遅れていることに、今回のコロナ騒動を機に官民とも思い知らされた。　改革機運が盛り上がってきているので、この数年で急ピッチで進むであろう。</a:t>
            </a:r>
            <a:endParaRPr lang="en-US" altLang="ja-JP" dirty="0" smtClean="0"/>
          </a:p>
          <a:p>
            <a:r>
              <a:rPr lang="en-US" altLang="ja-JP" dirty="0" smtClean="0"/>
              <a:t>21</a:t>
            </a:r>
            <a:r>
              <a:rPr lang="ja-JP" altLang="en-US" dirty="0" smtClean="0"/>
              <a:t>世紀半ばにやってくると予想している第</a:t>
            </a:r>
            <a:r>
              <a:rPr lang="en-US" altLang="ja-JP" dirty="0" smtClean="0"/>
              <a:t>5</a:t>
            </a:r>
            <a:r>
              <a:rPr lang="ja-JP" altLang="en-US" dirty="0" smtClean="0"/>
              <a:t>次産業革命が、引き続きやってきそうである。　ただし、ほっておいても自然とやってくるのではなく、意図的に強引に前倒しで、第</a:t>
            </a:r>
            <a:r>
              <a:rPr lang="en-US" altLang="ja-JP" dirty="0" smtClean="0"/>
              <a:t>4</a:t>
            </a:r>
            <a:r>
              <a:rPr lang="ja-JP" altLang="en-US" dirty="0" smtClean="0"/>
              <a:t>次と並行して取り掛かるべきである。</a:t>
            </a:r>
            <a:endParaRPr lang="en-US" altLang="ja-JP" dirty="0" smtClean="0"/>
          </a:p>
          <a:p>
            <a:endParaRPr lang="ja-JP" altLang="en-US" dirty="0"/>
          </a:p>
        </p:txBody>
      </p:sp>
      <p:sp>
        <p:nvSpPr>
          <p:cNvPr id="6" name="正方形/長方形 5"/>
          <p:cNvSpPr/>
          <p:nvPr/>
        </p:nvSpPr>
        <p:spPr>
          <a:xfrm>
            <a:off x="188562" y="2775349"/>
            <a:ext cx="11814876" cy="1200329"/>
          </a:xfrm>
          <a:prstGeom prst="rect">
            <a:avLst/>
          </a:prstGeom>
        </p:spPr>
        <p:txBody>
          <a:bodyPr wrap="square">
            <a:spAutoFit/>
          </a:bodyPr>
          <a:lstStyle/>
          <a:p>
            <a:r>
              <a:rPr lang="ja-JP" altLang="en-US" dirty="0" smtClean="0"/>
              <a:t>第</a:t>
            </a:r>
            <a:r>
              <a:rPr lang="en-US" altLang="ja-JP" dirty="0" smtClean="0"/>
              <a:t>5</a:t>
            </a:r>
            <a:r>
              <a:rPr lang="ja-JP" altLang="en-US" dirty="0" smtClean="0"/>
              <a:t>次産業革命とは「産業」と言わないほうが良いかもしれない。「社会」というべき、人間活動の文化・芸術・宗教・全体の生活規範の変革を伴った</a:t>
            </a:r>
            <a:r>
              <a:rPr lang="en-US" altLang="ja-JP" dirty="0"/>
              <a:t>14</a:t>
            </a:r>
            <a:r>
              <a:rPr lang="ja-JP" altLang="en-US" dirty="0"/>
              <a:t>世紀にヨーロッパで起こったルネサンス（再生）に擬える</a:t>
            </a:r>
            <a:r>
              <a:rPr lang="ja-JP" altLang="en-US" dirty="0" smtClean="0"/>
              <a:t>ものであろう。　自然・環境・宇宙・地球上のあらゆる生物（動植物、細菌、ウイルスまで含む）との</a:t>
            </a:r>
            <a:r>
              <a:rPr lang="ja-JP" altLang="en-US" b="1" dirty="0" smtClean="0"/>
              <a:t>調和</a:t>
            </a:r>
            <a:r>
              <a:rPr lang="ja-JP" altLang="en-US" dirty="0" smtClean="0"/>
              <a:t>を図ったものである。　産業の生産性や効率化というより、文化・芸術面で飛躍的な発展がおこるのではないか。　富裕層によるパトロンの役割が増大する。</a:t>
            </a:r>
            <a:endParaRPr lang="ja-JP" altLang="en-US" dirty="0"/>
          </a:p>
        </p:txBody>
      </p:sp>
      <p:sp>
        <p:nvSpPr>
          <p:cNvPr id="7" name="正方形/長方形 6"/>
          <p:cNvSpPr/>
          <p:nvPr/>
        </p:nvSpPr>
        <p:spPr>
          <a:xfrm>
            <a:off x="188562" y="4064521"/>
            <a:ext cx="11814876" cy="923330"/>
          </a:xfrm>
          <a:prstGeom prst="rect">
            <a:avLst/>
          </a:prstGeom>
        </p:spPr>
        <p:txBody>
          <a:bodyPr wrap="square">
            <a:spAutoFit/>
          </a:bodyPr>
          <a:lstStyle/>
          <a:p>
            <a:r>
              <a:rPr lang="ja-JP" altLang="en-US" dirty="0" smtClean="0"/>
              <a:t>マネー資本主義からの脱却（脚注）、地方創生・地方再生がキーワード。ボトムアップ、住民運動を原動力とし、中央政府は口を出さないほうが良い。ただし、例外として、①各種関連法規の簡略化と　②行政支援システムの標準化と</a:t>
            </a:r>
            <a:r>
              <a:rPr lang="ja-JP" altLang="en-US" dirty="0"/>
              <a:t>ＩＴ</a:t>
            </a:r>
            <a:r>
              <a:rPr lang="ja-JP" altLang="en-US" dirty="0" smtClean="0"/>
              <a:t>開発　により、行政コスト１</a:t>
            </a:r>
            <a:r>
              <a:rPr lang="en-US" altLang="ja-JP" dirty="0" smtClean="0"/>
              <a:t>/</a:t>
            </a:r>
            <a:r>
              <a:rPr lang="ja-JP" altLang="en-US" dirty="0" smtClean="0"/>
              <a:t>２</a:t>
            </a:r>
            <a:r>
              <a:rPr lang="en-US" altLang="ja-JP" dirty="0"/>
              <a:t> </a:t>
            </a:r>
            <a:r>
              <a:rPr lang="ja-JP" altLang="en-US" dirty="0" smtClean="0"/>
              <a:t>を誘導する。</a:t>
            </a:r>
            <a:endParaRPr lang="ja-JP" altLang="en-US" dirty="0"/>
          </a:p>
        </p:txBody>
      </p:sp>
      <p:sp>
        <p:nvSpPr>
          <p:cNvPr id="12" name="正方形/長方形 11"/>
          <p:cNvSpPr/>
          <p:nvPr/>
        </p:nvSpPr>
        <p:spPr>
          <a:xfrm>
            <a:off x="188562" y="5089589"/>
            <a:ext cx="11814876" cy="923330"/>
          </a:xfrm>
          <a:prstGeom prst="rect">
            <a:avLst/>
          </a:prstGeom>
        </p:spPr>
        <p:txBody>
          <a:bodyPr wrap="square">
            <a:spAutoFit/>
          </a:bodyPr>
          <a:lstStyle/>
          <a:p>
            <a:r>
              <a:rPr lang="ja-JP" altLang="en-US" dirty="0" smtClean="0"/>
              <a:t>精神的規範の再生となると、宗教の役割が大きい。世界</a:t>
            </a:r>
            <a:r>
              <a:rPr lang="ja-JP" altLang="en-US" dirty="0"/>
              <a:t>宗教者平和</a:t>
            </a:r>
            <a:r>
              <a:rPr lang="ja-JP" altLang="en-US" dirty="0" smtClean="0"/>
              <a:t>会議がしばらく開催されていないが、お互いの教義を尊重、認め合い、世界平和に向けて共同宣言を出すべき時期で</a:t>
            </a:r>
            <a:r>
              <a:rPr lang="ja-JP" altLang="en-US" dirty="0"/>
              <a:t>ある。第</a:t>
            </a:r>
            <a:r>
              <a:rPr lang="en-US" altLang="ja-JP" dirty="0"/>
              <a:t>9</a:t>
            </a:r>
            <a:r>
              <a:rPr lang="ja-JP" altLang="en-US" dirty="0"/>
              <a:t>回</a:t>
            </a:r>
            <a:r>
              <a:rPr lang="en-US" altLang="ja-JP" dirty="0"/>
              <a:t>WCRP</a:t>
            </a:r>
            <a:r>
              <a:rPr lang="ja-JP" altLang="en-US" dirty="0"/>
              <a:t>世界大会 ウィーン</a:t>
            </a:r>
            <a:r>
              <a:rPr lang="en-US" altLang="ja-JP" dirty="0"/>
              <a:t>(2013</a:t>
            </a:r>
            <a:r>
              <a:rPr lang="ja-JP" altLang="en-US" dirty="0"/>
              <a:t>年</a:t>
            </a:r>
            <a:r>
              <a:rPr lang="en-US" altLang="ja-JP" dirty="0"/>
              <a:t>11</a:t>
            </a:r>
            <a:r>
              <a:rPr lang="ja-JP" altLang="en-US" dirty="0"/>
              <a:t>月</a:t>
            </a:r>
            <a:r>
              <a:rPr lang="en-US" altLang="ja-JP" dirty="0" smtClean="0"/>
              <a:t>)</a:t>
            </a:r>
            <a:r>
              <a:rPr lang="ja-JP" altLang="en-US" dirty="0" smtClean="0"/>
              <a:t>　が直近。まずは非核化が喫緊の課題であり、第</a:t>
            </a:r>
            <a:r>
              <a:rPr lang="en-US" altLang="ja-JP" dirty="0" smtClean="0"/>
              <a:t>8</a:t>
            </a:r>
            <a:r>
              <a:rPr lang="ja-JP" altLang="en-US" dirty="0" smtClean="0"/>
              <a:t>回</a:t>
            </a:r>
            <a:r>
              <a:rPr lang="en-US" altLang="ja-JP" dirty="0" smtClean="0"/>
              <a:t>2006</a:t>
            </a:r>
            <a:r>
              <a:rPr lang="ja-JP" altLang="en-US" dirty="0" smtClean="0"/>
              <a:t>年の京都に続き、広島での開催を働きかけたらどうか。</a:t>
            </a:r>
            <a:endParaRPr lang="ja-JP" altLang="en-US" dirty="0"/>
          </a:p>
        </p:txBody>
      </p:sp>
    </p:spTree>
    <p:extLst>
      <p:ext uri="{BB962C8B-B14F-4D97-AF65-F5344CB8AC3E}">
        <p14:creationId xmlns:p14="http://schemas.microsoft.com/office/powerpoint/2010/main" val="291533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趣旨</a:t>
            </a:r>
            <a:endParaRPr kumimoji="1" lang="ja-JP" altLang="en-US" dirty="0"/>
          </a:p>
        </p:txBody>
      </p:sp>
      <p:sp>
        <p:nvSpPr>
          <p:cNvPr id="3" name="コンテンツ プレースホルダー 2"/>
          <p:cNvSpPr>
            <a:spLocks noGrp="1"/>
          </p:cNvSpPr>
          <p:nvPr>
            <p:ph idx="1"/>
          </p:nvPr>
        </p:nvSpPr>
        <p:spPr>
          <a:xfrm>
            <a:off x="2951813" y="696535"/>
            <a:ext cx="6791794" cy="662742"/>
          </a:xfrm>
        </p:spPr>
        <p:txBody>
          <a:bodyPr/>
          <a:lstStyle/>
          <a:p>
            <a:r>
              <a:rPr kumimoji="1" lang="ja-JP" altLang="en-US" dirty="0" smtClean="0"/>
              <a:t>一般人からみた新憲法への期待</a:t>
            </a:r>
            <a:endParaRPr kumimoji="1" lang="ja-JP" altLang="en-US" dirty="0"/>
          </a:p>
        </p:txBody>
      </p:sp>
      <p:sp>
        <p:nvSpPr>
          <p:cNvPr id="4" name="正方形/長方形 3"/>
          <p:cNvSpPr/>
          <p:nvPr/>
        </p:nvSpPr>
        <p:spPr>
          <a:xfrm>
            <a:off x="298553" y="1470066"/>
            <a:ext cx="11333814" cy="1477328"/>
          </a:xfrm>
          <a:prstGeom prst="rect">
            <a:avLst/>
          </a:prstGeom>
        </p:spPr>
        <p:txBody>
          <a:bodyPr wrap="square">
            <a:spAutoFit/>
          </a:bodyPr>
          <a:lstStyle/>
          <a:p>
            <a:r>
              <a:rPr lang="ja-JP" altLang="en-US" dirty="0" smtClean="0"/>
              <a:t>新憲法条文を提案するものではありません。</a:t>
            </a:r>
            <a:endParaRPr lang="en-US" altLang="ja-JP" dirty="0" smtClean="0"/>
          </a:p>
          <a:p>
            <a:r>
              <a:rPr lang="ja-JP" altLang="en-US" dirty="0" smtClean="0"/>
              <a:t>日本のあるべき姿の根本（理念）を表わすものが憲法であると理解し、一国民の立場から考えてみる。</a:t>
            </a:r>
            <a:endParaRPr lang="en-US" altLang="ja-JP" dirty="0" smtClean="0"/>
          </a:p>
          <a:p>
            <a:r>
              <a:rPr lang="ja-JP" altLang="en-US" dirty="0"/>
              <a:t>有志</a:t>
            </a:r>
            <a:r>
              <a:rPr lang="ja-JP" altLang="en-US" dirty="0" smtClean="0"/>
              <a:t>によるある程度の検討書ができてくれば、広く公開し、法律専門家の方で参考かつ賛同いただける方がでてくれば、その方が中心で、具体的な提言活動に発展させていけることを期待する。</a:t>
            </a:r>
            <a:endParaRPr lang="en-US" altLang="ja-JP" dirty="0" smtClean="0"/>
          </a:p>
          <a:p>
            <a:endParaRPr lang="ja-JP" altLang="en-US" dirty="0"/>
          </a:p>
        </p:txBody>
      </p:sp>
      <p:sp>
        <p:nvSpPr>
          <p:cNvPr id="5" name="正方形/長方形 4"/>
          <p:cNvSpPr/>
          <p:nvPr/>
        </p:nvSpPr>
        <p:spPr>
          <a:xfrm>
            <a:off x="298553" y="2846338"/>
            <a:ext cx="9272959" cy="2031325"/>
          </a:xfrm>
          <a:prstGeom prst="rect">
            <a:avLst/>
          </a:prstGeom>
        </p:spPr>
        <p:txBody>
          <a:bodyPr wrap="square">
            <a:spAutoFit/>
          </a:bodyPr>
          <a:lstStyle/>
          <a:p>
            <a:r>
              <a:rPr lang="ja-JP" altLang="en-US" dirty="0" smtClean="0"/>
              <a:t>すでに数十年前から現在の憲法の解釈、改訂に関わる活動が活発に行われている。</a:t>
            </a:r>
            <a:endParaRPr lang="en-US" altLang="ja-JP" dirty="0" smtClean="0"/>
          </a:p>
          <a:p>
            <a:r>
              <a:rPr lang="ja-JP" altLang="en-US" dirty="0" smtClean="0"/>
              <a:t>その代表例の</a:t>
            </a:r>
            <a:r>
              <a:rPr lang="ja-JP" altLang="en-US" dirty="0"/>
              <a:t>一</a:t>
            </a:r>
            <a:r>
              <a:rPr lang="ja-JP" altLang="en-US" dirty="0" smtClean="0"/>
              <a:t>つが法律学者中心の「全国憲法研究会」であり、</a:t>
            </a:r>
            <a:r>
              <a:rPr lang="en-US" altLang="ja-JP" dirty="0" smtClean="0"/>
              <a:t>50</a:t>
            </a:r>
            <a:r>
              <a:rPr lang="ja-JP" altLang="en-US" dirty="0" smtClean="0"/>
              <a:t>周年記念事業として刊行された「日本国憲法の継承と発展（三省堂）</a:t>
            </a:r>
            <a:r>
              <a:rPr lang="en-US" altLang="ja-JP" dirty="0" smtClean="0"/>
              <a:t>*1</a:t>
            </a:r>
            <a:r>
              <a:rPr lang="ja-JP" altLang="en-US" dirty="0" smtClean="0"/>
              <a:t>」に論文集がまとめられている。しかし、研究会設立の目的が「護憲」であり、その基本姿勢は変わらない。</a:t>
            </a:r>
            <a:endParaRPr lang="en-US" altLang="ja-JP" dirty="0" smtClean="0"/>
          </a:p>
          <a:p>
            <a:r>
              <a:rPr lang="ja-JP" altLang="en-US" dirty="0" smtClean="0"/>
              <a:t>一方、逆の立場は安倍首相が主張し続けている「改憲」の動きである。　また古くは、現在の憲法は現実の課題から遊離している。根本的に作り直すべきだ、という発想から「創</a:t>
            </a:r>
            <a:r>
              <a:rPr lang="ja-JP" altLang="en-US" dirty="0"/>
              <a:t>憲</a:t>
            </a:r>
            <a:r>
              <a:rPr lang="ja-JP" altLang="en-US" dirty="0" smtClean="0"/>
              <a:t>」の活動があるが、今はと</a:t>
            </a:r>
            <a:r>
              <a:rPr lang="ja-JP" altLang="en-US" dirty="0"/>
              <a:t>合流</a:t>
            </a:r>
            <a:r>
              <a:rPr lang="ja-JP" altLang="en-US" dirty="0" smtClean="0"/>
              <a:t>してしまった様相である。</a:t>
            </a:r>
            <a:endParaRPr lang="ja-JP" altLang="en-US" dirty="0"/>
          </a:p>
        </p:txBody>
      </p:sp>
      <p:sp>
        <p:nvSpPr>
          <p:cNvPr id="6" name="正方形/長方形 5"/>
          <p:cNvSpPr/>
          <p:nvPr/>
        </p:nvSpPr>
        <p:spPr>
          <a:xfrm>
            <a:off x="298553" y="5099644"/>
            <a:ext cx="8881073" cy="646331"/>
          </a:xfrm>
          <a:prstGeom prst="rect">
            <a:avLst/>
          </a:prstGeom>
        </p:spPr>
        <p:txBody>
          <a:bodyPr wrap="square">
            <a:spAutoFit/>
          </a:bodyPr>
          <a:lstStyle/>
          <a:p>
            <a:r>
              <a:rPr lang="ja-JP" altLang="en-US" dirty="0" smtClean="0"/>
              <a:t>今回の動機は</a:t>
            </a:r>
            <a:r>
              <a:rPr lang="ja-JP" altLang="en-US" dirty="0"/>
              <a:t>「創憲」</a:t>
            </a:r>
            <a:r>
              <a:rPr lang="ja-JP" altLang="en-US" dirty="0" smtClean="0"/>
              <a:t>と言えるのだが、上記の固定概念が定着しているので、「憲法創生」という言葉に置き換えた。</a:t>
            </a:r>
            <a:r>
              <a:rPr lang="ja-JP" altLang="en-US" sz="1400" b="1" dirty="0" smtClean="0"/>
              <a:t>欄外ノート</a:t>
            </a:r>
            <a:r>
              <a:rPr lang="en-US" altLang="ja-JP" sz="1400" b="1" dirty="0" smtClean="0"/>
              <a:t>*1</a:t>
            </a:r>
          </a:p>
        </p:txBody>
      </p:sp>
      <p:sp>
        <p:nvSpPr>
          <p:cNvPr id="7" name="スライド番号プレースホルダー 6"/>
          <p:cNvSpPr>
            <a:spLocks noGrp="1"/>
          </p:cNvSpPr>
          <p:nvPr>
            <p:ph type="sldNum" sz="quarter" idx="12"/>
          </p:nvPr>
        </p:nvSpPr>
        <p:spPr/>
        <p:txBody>
          <a:bodyPr/>
          <a:lstStyle/>
          <a:p>
            <a:fld id="{1669F721-6DDD-42D1-8ED5-1DCF9E21F43A}" type="slidenum">
              <a:rPr kumimoji="1" lang="ja-JP" altLang="en-US" smtClean="0"/>
              <a:t>2</a:t>
            </a:fld>
            <a:endParaRPr kumimoji="1" lang="ja-JP" altLang="en-US" dirty="0"/>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644989" y="3412467"/>
            <a:ext cx="4235531" cy="2382486"/>
          </a:xfrm>
          <a:prstGeom prst="rect">
            <a:avLst/>
          </a:prstGeom>
        </p:spPr>
      </p:pic>
    </p:spTree>
    <p:extLst>
      <p:ext uri="{BB962C8B-B14F-4D97-AF65-F5344CB8AC3E}">
        <p14:creationId xmlns:p14="http://schemas.microsoft.com/office/powerpoint/2010/main" val="2379348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74127"/>
          </a:xfrm>
        </p:spPr>
        <p:txBody>
          <a:bodyPr/>
          <a:lstStyle/>
          <a:p>
            <a:r>
              <a:rPr kumimoji="1" lang="ja-JP" altLang="en-US" dirty="0" smtClean="0"/>
              <a:t>手続き論</a:t>
            </a:r>
            <a:endParaRPr kumimoji="1" lang="ja-JP" altLang="en-US" dirty="0"/>
          </a:p>
        </p:txBody>
      </p:sp>
      <p:sp>
        <p:nvSpPr>
          <p:cNvPr id="3" name="コンテンツ プレースホルダー 2"/>
          <p:cNvSpPr>
            <a:spLocks noGrp="1"/>
          </p:cNvSpPr>
          <p:nvPr>
            <p:ph idx="1"/>
          </p:nvPr>
        </p:nvSpPr>
        <p:spPr>
          <a:xfrm>
            <a:off x="3656351" y="491500"/>
            <a:ext cx="10515600" cy="647752"/>
          </a:xfrm>
        </p:spPr>
        <p:txBody>
          <a:bodyPr/>
          <a:lstStyle/>
          <a:p>
            <a:r>
              <a:rPr kumimoji="1" lang="ja-JP" altLang="en-US" dirty="0" smtClean="0"/>
              <a:t>中身の議論に入る前に大前提をたてたい</a:t>
            </a:r>
            <a:endParaRPr kumimoji="1" lang="ja-JP" altLang="en-US" dirty="0"/>
          </a:p>
        </p:txBody>
      </p:sp>
      <p:sp>
        <p:nvSpPr>
          <p:cNvPr id="4" name="正方形/長方形 3"/>
          <p:cNvSpPr/>
          <p:nvPr/>
        </p:nvSpPr>
        <p:spPr>
          <a:xfrm>
            <a:off x="653946" y="3023839"/>
            <a:ext cx="10884108" cy="1754326"/>
          </a:xfrm>
          <a:prstGeom prst="rect">
            <a:avLst/>
          </a:prstGeom>
        </p:spPr>
        <p:txBody>
          <a:bodyPr wrap="square">
            <a:spAutoFit/>
          </a:bodyPr>
          <a:lstStyle/>
          <a:p>
            <a:r>
              <a:rPr lang="en-US" altLang="ja-JP" dirty="0" smtClean="0"/>
              <a:t>a.</a:t>
            </a:r>
            <a:r>
              <a:rPr lang="ja-JP" altLang="en-US" dirty="0" smtClean="0"/>
              <a:t>現憲法は施行から</a:t>
            </a:r>
            <a:r>
              <a:rPr lang="en-US" altLang="ja-JP" dirty="0" smtClean="0"/>
              <a:t>74</a:t>
            </a:r>
            <a:r>
              <a:rPr lang="ja-JP" altLang="en-US" dirty="0" smtClean="0"/>
              <a:t>年経つ。まさに基本理念を構築すべき時である。</a:t>
            </a:r>
            <a:endParaRPr lang="en-US" altLang="ja-JP" dirty="0" smtClean="0"/>
          </a:p>
          <a:p>
            <a:r>
              <a:rPr lang="en-US" altLang="ja-JP" dirty="0" smtClean="0"/>
              <a:t>b.</a:t>
            </a:r>
            <a:r>
              <a:rPr lang="ja-JP" altLang="en-US" dirty="0" smtClean="0"/>
              <a:t>縦割り行政の問題が、かねてより指摘されていて、今回のコロナ対応でも不手際を思い知らされている。行政組織も多くは法律に基づいて追加更新されて拡大してきた。いったん出来上がった組織は、そこで働く人が優秀であるほど、変化への対応に抵抗する。誰だって自分の今やっている仕事に誇りを持っているし、生活もかかっている。抵抗して当たり前である。　根本の社会の仕組みを変えなければ、生まれ変われない。</a:t>
            </a:r>
            <a:endParaRPr lang="en-US" altLang="ja-JP" dirty="0" smtClean="0"/>
          </a:p>
          <a:p>
            <a:r>
              <a:rPr lang="en-US" altLang="ja-JP" dirty="0" smtClean="0"/>
              <a:t>c. </a:t>
            </a:r>
            <a:r>
              <a:rPr lang="ja-JP" altLang="en-US" dirty="0" smtClean="0"/>
              <a:t>人口</a:t>
            </a:r>
            <a:r>
              <a:rPr lang="ja-JP" altLang="en-US" dirty="0"/>
              <a:t>減少</a:t>
            </a:r>
            <a:r>
              <a:rPr lang="ja-JP" altLang="en-US" dirty="0" smtClean="0"/>
              <a:t>が避けがたい中で、行政のスリム化も待ったなしである。</a:t>
            </a:r>
            <a:endParaRPr lang="ja-JP" altLang="en-US" dirty="0"/>
          </a:p>
        </p:txBody>
      </p:sp>
      <p:sp>
        <p:nvSpPr>
          <p:cNvPr id="5" name="正方形/長方形 4"/>
          <p:cNvSpPr/>
          <p:nvPr/>
        </p:nvSpPr>
        <p:spPr>
          <a:xfrm>
            <a:off x="653946" y="1269927"/>
            <a:ext cx="10884108" cy="1569660"/>
          </a:xfrm>
          <a:prstGeom prst="rect">
            <a:avLst/>
          </a:prstGeom>
        </p:spPr>
        <p:txBody>
          <a:bodyPr wrap="square">
            <a:spAutoFit/>
          </a:bodyPr>
          <a:lstStyle/>
          <a:p>
            <a:r>
              <a:rPr lang="ja-JP" altLang="en-US" sz="2400" b="1" dirty="0" smtClean="0"/>
              <a:t>１．すべての法律は有期限とする。　そのなかで憲法は最長の</a:t>
            </a:r>
            <a:r>
              <a:rPr lang="en-US" altLang="ja-JP" sz="2400" b="1" dirty="0" smtClean="0"/>
              <a:t>100</a:t>
            </a:r>
            <a:r>
              <a:rPr lang="ja-JP" altLang="en-US" sz="2400" b="1" dirty="0" smtClean="0"/>
              <a:t>年とする。</a:t>
            </a:r>
            <a:endParaRPr lang="en-US" altLang="ja-JP" sz="2400" b="1" dirty="0" smtClean="0"/>
          </a:p>
          <a:p>
            <a:r>
              <a:rPr lang="en-US" altLang="ja-JP" dirty="0" smtClean="0"/>
              <a:t>100</a:t>
            </a:r>
            <a:r>
              <a:rPr lang="ja-JP" altLang="en-US" dirty="0" smtClean="0"/>
              <a:t>経てば、世界の情勢、地球との関係なども大きく変わる。あるべき姿も当然変わっていかねばならない。</a:t>
            </a:r>
            <a:endParaRPr lang="en-US" altLang="ja-JP" dirty="0" smtClean="0"/>
          </a:p>
          <a:p>
            <a:r>
              <a:rPr lang="en-US" altLang="ja-JP" dirty="0" smtClean="0"/>
              <a:t>70</a:t>
            </a:r>
            <a:r>
              <a:rPr lang="ja-JP" altLang="en-US" dirty="0" smtClean="0"/>
              <a:t>年</a:t>
            </a:r>
            <a:r>
              <a:rPr lang="ja-JP" altLang="en-US" dirty="0"/>
              <a:t>経</a:t>
            </a:r>
            <a:r>
              <a:rPr lang="ja-JP" altLang="en-US" dirty="0" smtClean="0"/>
              <a:t>った時点で、次の</a:t>
            </a:r>
            <a:r>
              <a:rPr lang="en-US" altLang="ja-JP" dirty="0" smtClean="0"/>
              <a:t>100</a:t>
            </a:r>
            <a:r>
              <a:rPr lang="ja-JP" altLang="en-US" dirty="0" smtClean="0"/>
              <a:t>年の準備に入る。最初の</a:t>
            </a:r>
            <a:r>
              <a:rPr lang="en-US" altLang="ja-JP" dirty="0" smtClean="0"/>
              <a:t>10</a:t>
            </a:r>
            <a:r>
              <a:rPr lang="ja-JP" altLang="en-US" dirty="0" smtClean="0"/>
              <a:t>年で次の</a:t>
            </a:r>
            <a:r>
              <a:rPr lang="en-US" altLang="ja-JP" dirty="0" smtClean="0"/>
              <a:t>100</a:t>
            </a:r>
            <a:r>
              <a:rPr lang="ja-JP" altLang="en-US" dirty="0" smtClean="0"/>
              <a:t>年を見越して日本のあるべき姿を描き、憲法の骨子のコンセンサスを固める。次の</a:t>
            </a:r>
            <a:r>
              <a:rPr lang="en-US" altLang="ja-JP" dirty="0"/>
              <a:t>10</a:t>
            </a:r>
            <a:r>
              <a:rPr lang="ja-JP" altLang="en-US" dirty="0"/>
              <a:t>年</a:t>
            </a:r>
            <a:r>
              <a:rPr lang="ja-JP" altLang="en-US" dirty="0" smtClean="0"/>
              <a:t>でその具体化とともに、膨大な各種法律（条令含む）の体系化を行い、最後の</a:t>
            </a:r>
            <a:r>
              <a:rPr lang="en-US" altLang="ja-JP" dirty="0" smtClean="0"/>
              <a:t>10</a:t>
            </a:r>
            <a:r>
              <a:rPr lang="ja-JP" altLang="en-US" dirty="0" smtClean="0"/>
              <a:t>年で、各種整合性作業と、移行に向けての準備を行う。</a:t>
            </a:r>
            <a:endParaRPr lang="ja-JP" altLang="en-US" dirty="0"/>
          </a:p>
        </p:txBody>
      </p:sp>
      <p:sp>
        <p:nvSpPr>
          <p:cNvPr id="6" name="正方形/長方形 5"/>
          <p:cNvSpPr/>
          <p:nvPr/>
        </p:nvSpPr>
        <p:spPr>
          <a:xfrm>
            <a:off x="653946" y="4962417"/>
            <a:ext cx="10884108" cy="1477328"/>
          </a:xfrm>
          <a:prstGeom prst="rect">
            <a:avLst/>
          </a:prstGeom>
        </p:spPr>
        <p:txBody>
          <a:bodyPr wrap="square">
            <a:spAutoFit/>
          </a:bodyPr>
          <a:lstStyle/>
          <a:p>
            <a:r>
              <a:rPr lang="en-US" altLang="ja-JP" dirty="0" smtClean="0"/>
              <a:t>d.</a:t>
            </a:r>
            <a:r>
              <a:rPr lang="ja-JP" altLang="en-US" dirty="0" smtClean="0"/>
              <a:t>よく野党が政府を攻撃するのに、行政や予算のムダを声高に叫ぶことがある。そんな低レベルなこと誰でもできるが、解決にはつながらない。そのムダで生活している人が居るのである。そうした人たちに次の新しい目標と仕事を見つけなければ改革は進まない。　そこに必死に知恵を絞らなければならない。　またよく「既得権にしがみつく」人を悪者よばわりするが、しがみついて当然なのである。　次の道を示せなければ、解決しない。その人が悪いのではない、社会の仕組みが悪いのである。</a:t>
            </a:r>
            <a:endParaRPr lang="ja-JP" altLang="en-US" dirty="0"/>
          </a:p>
        </p:txBody>
      </p:sp>
      <p:sp>
        <p:nvSpPr>
          <p:cNvPr id="7" name="スライド番号プレースホルダー 6"/>
          <p:cNvSpPr>
            <a:spLocks noGrp="1"/>
          </p:cNvSpPr>
          <p:nvPr>
            <p:ph type="sldNum" sz="quarter" idx="12"/>
          </p:nvPr>
        </p:nvSpPr>
        <p:spPr/>
        <p:txBody>
          <a:bodyPr/>
          <a:lstStyle/>
          <a:p>
            <a:fld id="{1669F721-6DDD-42D1-8ED5-1DCF9E21F43A}" type="slidenum">
              <a:rPr kumimoji="1" lang="ja-JP" altLang="en-US" smtClean="0"/>
              <a:t>3</a:t>
            </a:fld>
            <a:endParaRPr kumimoji="1" lang="ja-JP" altLang="en-US"/>
          </a:p>
        </p:txBody>
      </p:sp>
    </p:spTree>
    <p:extLst>
      <p:ext uri="{BB962C8B-B14F-4D97-AF65-F5344CB8AC3E}">
        <p14:creationId xmlns:p14="http://schemas.microsoft.com/office/powerpoint/2010/main" val="1730338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3505" y="185243"/>
            <a:ext cx="10515600" cy="774127"/>
          </a:xfrm>
        </p:spPr>
        <p:txBody>
          <a:bodyPr/>
          <a:lstStyle/>
          <a:p>
            <a:r>
              <a:rPr kumimoji="1" lang="ja-JP" altLang="en-US" dirty="0" smtClean="0"/>
              <a:t>現憲法の違和感　　　</a:t>
            </a:r>
            <a:endParaRPr kumimoji="1" lang="ja-JP" altLang="en-US" dirty="0"/>
          </a:p>
        </p:txBody>
      </p:sp>
      <p:sp>
        <p:nvSpPr>
          <p:cNvPr id="3" name="コンテンツ プレースホルダー 2"/>
          <p:cNvSpPr>
            <a:spLocks noGrp="1"/>
          </p:cNvSpPr>
          <p:nvPr>
            <p:ph idx="1"/>
          </p:nvPr>
        </p:nvSpPr>
        <p:spPr>
          <a:xfrm>
            <a:off x="5095407" y="285905"/>
            <a:ext cx="6372069" cy="572802"/>
          </a:xfrm>
        </p:spPr>
        <p:txBody>
          <a:bodyPr/>
          <a:lstStyle/>
          <a:p>
            <a:r>
              <a:rPr kumimoji="1" lang="ja-JP" altLang="en-US" dirty="0" smtClean="0"/>
              <a:t>日本のあるべき姿の基本理念と解離</a:t>
            </a:r>
            <a:endParaRPr kumimoji="1" lang="ja-JP" altLang="en-US" dirty="0"/>
          </a:p>
        </p:txBody>
      </p:sp>
      <p:sp>
        <p:nvSpPr>
          <p:cNvPr id="4" name="正方形/長方形 3"/>
          <p:cNvSpPr/>
          <p:nvPr/>
        </p:nvSpPr>
        <p:spPr>
          <a:xfrm>
            <a:off x="268574" y="1130720"/>
            <a:ext cx="8677306" cy="1200329"/>
          </a:xfrm>
          <a:prstGeom prst="rect">
            <a:avLst/>
          </a:prstGeom>
        </p:spPr>
        <p:txBody>
          <a:bodyPr wrap="square">
            <a:spAutoFit/>
          </a:bodyPr>
          <a:lstStyle/>
          <a:p>
            <a:r>
              <a:rPr lang="en-US" altLang="ja-JP" dirty="0" smtClean="0"/>
              <a:t>a. </a:t>
            </a:r>
            <a:r>
              <a:rPr lang="ja-JP" altLang="en-US" dirty="0" smtClean="0"/>
              <a:t>憲法の解説書など</a:t>
            </a:r>
            <a:r>
              <a:rPr lang="ja-JP" altLang="en-US" dirty="0"/>
              <a:t>に、 「憲法とは国民による国家に対するルール</a:t>
            </a:r>
            <a:r>
              <a:rPr lang="ja-JP" altLang="en-US" dirty="0" smtClean="0"/>
              <a:t>。法律</a:t>
            </a:r>
            <a:r>
              <a:rPr lang="ja-JP" altLang="en-US" dirty="0"/>
              <a:t>とは国家による国民に対するルール</a:t>
            </a:r>
            <a:r>
              <a:rPr lang="ja-JP" altLang="en-US" dirty="0" smtClean="0"/>
              <a:t>」と書かれていることがある。　日本のあるべき姿という基本理念　と発想が異なる。 </a:t>
            </a:r>
            <a:r>
              <a:rPr lang="ja-JP" altLang="en-US" b="1" dirty="0" smtClean="0"/>
              <a:t>欄外</a:t>
            </a:r>
            <a:r>
              <a:rPr lang="ja-JP" altLang="en-US" b="1" dirty="0"/>
              <a:t>ノート</a:t>
            </a:r>
            <a:r>
              <a:rPr lang="en-US" altLang="ja-JP" b="1" dirty="0"/>
              <a:t>*1</a:t>
            </a:r>
          </a:p>
          <a:p>
            <a:endParaRPr lang="ja-JP" altLang="en-US" dirty="0"/>
          </a:p>
        </p:txBody>
      </p:sp>
      <p:sp>
        <p:nvSpPr>
          <p:cNvPr id="5" name="正方形/長方形 4"/>
          <p:cNvSpPr/>
          <p:nvPr/>
        </p:nvSpPr>
        <p:spPr>
          <a:xfrm>
            <a:off x="202868" y="2284916"/>
            <a:ext cx="9108771" cy="923330"/>
          </a:xfrm>
          <a:prstGeom prst="rect">
            <a:avLst/>
          </a:prstGeom>
        </p:spPr>
        <p:txBody>
          <a:bodyPr wrap="square">
            <a:spAutoFit/>
          </a:bodyPr>
          <a:lstStyle/>
          <a:p>
            <a:r>
              <a:rPr lang="en-US" altLang="ja-JP" dirty="0" smtClean="0"/>
              <a:t>b. 3</a:t>
            </a:r>
            <a:r>
              <a:rPr lang="ja-JP" altLang="en-US" dirty="0" smtClean="0"/>
              <a:t>原則（①主権在民　②平和主義　③基本的人権）　など、国の内部を統治する方針が柱になっているが、国際社会の中でどういう位置づけで、何をもって存在感を示すのか、国際社会とどう向き合っていくのか、という外向きの視点が乏しい。</a:t>
            </a:r>
            <a:endParaRPr lang="ja-JP" altLang="en-US" dirty="0"/>
          </a:p>
        </p:txBody>
      </p:sp>
      <p:sp>
        <p:nvSpPr>
          <p:cNvPr id="6" name="正方形/長方形 5"/>
          <p:cNvSpPr/>
          <p:nvPr/>
        </p:nvSpPr>
        <p:spPr>
          <a:xfrm>
            <a:off x="202868" y="3470380"/>
            <a:ext cx="9172309" cy="1477328"/>
          </a:xfrm>
          <a:prstGeom prst="rect">
            <a:avLst/>
          </a:prstGeom>
        </p:spPr>
        <p:txBody>
          <a:bodyPr wrap="square">
            <a:spAutoFit/>
          </a:bodyPr>
          <a:lstStyle/>
          <a:p>
            <a:r>
              <a:rPr lang="en-US" altLang="ja-JP" dirty="0" smtClean="0"/>
              <a:t>c. </a:t>
            </a:r>
            <a:r>
              <a:rPr lang="ja-JP" altLang="en-US" dirty="0" smtClean="0"/>
              <a:t>平和を保つための防衛</a:t>
            </a:r>
            <a:r>
              <a:rPr lang="ja-JP" altLang="en-US" dirty="0"/>
              <a:t>問題</a:t>
            </a:r>
            <a:r>
              <a:rPr lang="ja-JP" altLang="en-US" dirty="0" smtClean="0"/>
              <a:t>。　戦争を回避するための、また被害を最小化するための方策、考え方　</a:t>
            </a:r>
            <a:r>
              <a:rPr lang="ja-JP" altLang="en-US" b="1" dirty="0" smtClean="0"/>
              <a:t>欄外</a:t>
            </a:r>
            <a:r>
              <a:rPr lang="ja-JP" altLang="en-US" b="1" dirty="0"/>
              <a:t>ノート</a:t>
            </a:r>
            <a:r>
              <a:rPr lang="en-US" altLang="ja-JP" b="1" dirty="0"/>
              <a:t>*</a:t>
            </a:r>
            <a:r>
              <a:rPr lang="ja-JP" altLang="en-US" b="1" dirty="0" smtClean="0"/>
              <a:t>２</a:t>
            </a:r>
            <a:endParaRPr lang="en-US" altLang="ja-JP" dirty="0" smtClean="0"/>
          </a:p>
          <a:p>
            <a:r>
              <a:rPr lang="ja-JP" altLang="en-US" dirty="0"/>
              <a:t>　</a:t>
            </a:r>
            <a:r>
              <a:rPr lang="ja-JP" altLang="en-US" dirty="0" smtClean="0"/>
              <a:t>「戦争に</a:t>
            </a:r>
            <a:r>
              <a:rPr lang="ja-JP" altLang="en-US" dirty="0"/>
              <a:t>行</a:t>
            </a:r>
            <a:r>
              <a:rPr lang="ja-JP" altLang="en-US" dirty="0" smtClean="0"/>
              <a:t>ってはならない、来てはならない」といくら叫んだところで、意味がない。</a:t>
            </a:r>
            <a:endParaRPr lang="en-US" altLang="ja-JP" dirty="0" smtClean="0"/>
          </a:p>
          <a:p>
            <a:r>
              <a:rPr lang="ja-JP" altLang="en-US" dirty="0" smtClean="0"/>
              <a:t>　論文</a:t>
            </a:r>
            <a:r>
              <a:rPr lang="en-US" altLang="ja-JP" dirty="0" smtClean="0"/>
              <a:t>*1 </a:t>
            </a:r>
            <a:r>
              <a:rPr lang="ja-JP" altLang="en-US" dirty="0" smtClean="0"/>
              <a:t>に「戦うことが可能になる　ことが、国家滅亡につながる」と主張する学者がいるが、同じ重さで「戦えない国家が滅亡につながる」ともいえるのである。　</a:t>
            </a:r>
            <a:endParaRPr lang="ja-JP" altLang="en-US" dirty="0"/>
          </a:p>
        </p:txBody>
      </p:sp>
      <p:sp>
        <p:nvSpPr>
          <p:cNvPr id="7" name="正方形/長方形 6"/>
          <p:cNvSpPr/>
          <p:nvPr/>
        </p:nvSpPr>
        <p:spPr>
          <a:xfrm>
            <a:off x="268574" y="5209842"/>
            <a:ext cx="9172309" cy="923330"/>
          </a:xfrm>
          <a:prstGeom prst="rect">
            <a:avLst/>
          </a:prstGeom>
        </p:spPr>
        <p:txBody>
          <a:bodyPr wrap="square">
            <a:spAutoFit/>
          </a:bodyPr>
          <a:lstStyle/>
          <a:p>
            <a:r>
              <a:rPr lang="en-US" altLang="ja-JP" dirty="0" smtClean="0"/>
              <a:t>d. </a:t>
            </a:r>
            <a:r>
              <a:rPr lang="ja-JP" altLang="en-US" dirty="0" smtClean="0"/>
              <a:t>別に世界共通の普通の概念で軍事力を高め・防衛を行うべき、とは言っていない。　日本固有の違う</a:t>
            </a:r>
            <a:r>
              <a:rPr lang="ja-JP" altLang="en-US" dirty="0"/>
              <a:t>次元</a:t>
            </a:r>
            <a:r>
              <a:rPr lang="ja-JP" altLang="en-US" dirty="0" smtClean="0"/>
              <a:t>からこの問題に向き合うべきである。それが今回の発信の最大の視点「防災日本」　である・</a:t>
            </a:r>
            <a:endParaRPr lang="ja-JP" altLang="en-US" dirty="0"/>
          </a:p>
        </p:txBody>
      </p:sp>
      <p:sp>
        <p:nvSpPr>
          <p:cNvPr id="8" name="スライド番号プレースホルダー 7"/>
          <p:cNvSpPr>
            <a:spLocks noGrp="1"/>
          </p:cNvSpPr>
          <p:nvPr>
            <p:ph type="sldNum" sz="quarter" idx="12"/>
          </p:nvPr>
        </p:nvSpPr>
        <p:spPr>
          <a:xfrm>
            <a:off x="8145905" y="6241122"/>
            <a:ext cx="2743200" cy="365125"/>
          </a:xfrm>
        </p:spPr>
        <p:txBody>
          <a:bodyPr/>
          <a:lstStyle/>
          <a:p>
            <a:fld id="{1669F721-6DDD-42D1-8ED5-1DCF9E21F43A}" type="slidenum">
              <a:rPr kumimoji="1" lang="ja-JP" altLang="en-US" smtClean="0"/>
              <a:t>4</a:t>
            </a:fld>
            <a:endParaRPr kumimoji="1" lang="ja-JP" altLang="en-US"/>
          </a:p>
        </p:txBody>
      </p:sp>
      <p:pic>
        <p:nvPicPr>
          <p:cNvPr id="9" name="図 8"/>
          <p:cNvPicPr>
            <a:picLocks noChangeAspect="1"/>
          </p:cNvPicPr>
          <p:nvPr/>
        </p:nvPicPr>
        <p:blipFill>
          <a:blip r:embed="rId3"/>
          <a:stretch>
            <a:fillRect/>
          </a:stretch>
        </p:blipFill>
        <p:spPr>
          <a:xfrm>
            <a:off x="9707880" y="3043080"/>
            <a:ext cx="2138487" cy="2808759"/>
          </a:xfrm>
          <a:prstGeom prst="rect">
            <a:avLst/>
          </a:prstGeom>
        </p:spPr>
      </p:pic>
      <p:sp>
        <p:nvSpPr>
          <p:cNvPr id="11" name="二等辺三角形 10"/>
          <p:cNvSpPr/>
          <p:nvPr/>
        </p:nvSpPr>
        <p:spPr>
          <a:xfrm>
            <a:off x="9311639" y="858707"/>
            <a:ext cx="2534727" cy="20130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8543894" y="5902339"/>
            <a:ext cx="3648106" cy="461665"/>
          </a:xfrm>
          <a:prstGeom prst="rect">
            <a:avLst/>
          </a:prstGeom>
        </p:spPr>
        <p:txBody>
          <a:bodyPr wrap="square">
            <a:spAutoFit/>
          </a:bodyPr>
          <a:lstStyle/>
          <a:p>
            <a:r>
              <a:rPr lang="ja-JP" altLang="en-US" sz="1200" dirty="0" smtClean="0"/>
              <a:t>これまで憲法を詳しく知ろうとしなかった人。池上氏の高校生向きの本、分かり易い。（小生もその一人）</a:t>
            </a:r>
            <a:endParaRPr lang="ja-JP" altLang="en-US" sz="1200" dirty="0"/>
          </a:p>
        </p:txBody>
      </p:sp>
      <p:sp>
        <p:nvSpPr>
          <p:cNvPr id="13" name="正方形/長方形 12"/>
          <p:cNvSpPr/>
          <p:nvPr/>
        </p:nvSpPr>
        <p:spPr>
          <a:xfrm>
            <a:off x="10143794" y="1258162"/>
            <a:ext cx="998752" cy="523220"/>
          </a:xfrm>
          <a:prstGeom prst="rect">
            <a:avLst/>
          </a:prstGeom>
        </p:spPr>
        <p:txBody>
          <a:bodyPr wrap="square">
            <a:spAutoFit/>
          </a:bodyPr>
          <a:lstStyle/>
          <a:p>
            <a:r>
              <a:rPr lang="ja-JP" altLang="en-US" sz="2800" dirty="0" smtClean="0"/>
              <a:t>理念</a:t>
            </a:r>
            <a:endParaRPr lang="ja-JP" altLang="en-US" sz="2800" dirty="0"/>
          </a:p>
        </p:txBody>
      </p:sp>
      <p:sp>
        <p:nvSpPr>
          <p:cNvPr id="14" name="正方形/長方形 13"/>
          <p:cNvSpPr/>
          <p:nvPr/>
        </p:nvSpPr>
        <p:spPr>
          <a:xfrm>
            <a:off x="10143794" y="1803607"/>
            <a:ext cx="998752" cy="523220"/>
          </a:xfrm>
          <a:prstGeom prst="rect">
            <a:avLst/>
          </a:prstGeom>
        </p:spPr>
        <p:txBody>
          <a:bodyPr wrap="square">
            <a:spAutoFit/>
          </a:bodyPr>
          <a:lstStyle/>
          <a:p>
            <a:r>
              <a:rPr lang="ja-JP" altLang="en-US" sz="2800" dirty="0" smtClean="0"/>
              <a:t>戦略</a:t>
            </a:r>
            <a:endParaRPr lang="ja-JP" altLang="en-US" sz="2800" dirty="0"/>
          </a:p>
        </p:txBody>
      </p:sp>
      <p:sp>
        <p:nvSpPr>
          <p:cNvPr id="15" name="正方形/長方形 14"/>
          <p:cNvSpPr/>
          <p:nvPr/>
        </p:nvSpPr>
        <p:spPr>
          <a:xfrm>
            <a:off x="10156352" y="2349052"/>
            <a:ext cx="998752" cy="523220"/>
          </a:xfrm>
          <a:prstGeom prst="rect">
            <a:avLst/>
          </a:prstGeom>
        </p:spPr>
        <p:txBody>
          <a:bodyPr wrap="square">
            <a:spAutoFit/>
          </a:bodyPr>
          <a:lstStyle/>
          <a:p>
            <a:r>
              <a:rPr lang="ja-JP" altLang="en-US" sz="2800" dirty="0" smtClean="0"/>
              <a:t>戦術</a:t>
            </a:r>
            <a:endParaRPr lang="ja-JP" altLang="en-US" sz="2800" dirty="0"/>
          </a:p>
        </p:txBody>
      </p:sp>
      <p:cxnSp>
        <p:nvCxnSpPr>
          <p:cNvPr id="17" name="直線コネクタ 16"/>
          <p:cNvCxnSpPr/>
          <p:nvPr/>
        </p:nvCxnSpPr>
        <p:spPr>
          <a:xfrm>
            <a:off x="9978189" y="1781382"/>
            <a:ext cx="11769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9612991" y="2326827"/>
            <a:ext cx="1854485" cy="167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723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8514" y="200234"/>
            <a:ext cx="5398819" cy="729157"/>
          </a:xfrm>
        </p:spPr>
        <p:txBody>
          <a:bodyPr>
            <a:normAutofit/>
          </a:bodyPr>
          <a:lstStyle/>
          <a:p>
            <a:r>
              <a:rPr kumimoji="1" lang="ja-JP" altLang="en-US" sz="4000" dirty="0" smtClean="0"/>
              <a:t>新憲法のイメージ（１）</a:t>
            </a:r>
            <a:endParaRPr kumimoji="1" lang="ja-JP" altLang="en-US" sz="4000" dirty="0"/>
          </a:p>
        </p:txBody>
      </p:sp>
      <p:sp>
        <p:nvSpPr>
          <p:cNvPr id="3" name="コンテンツ プレースホルダー 2"/>
          <p:cNvSpPr>
            <a:spLocks noGrp="1"/>
          </p:cNvSpPr>
          <p:nvPr>
            <p:ph idx="1"/>
          </p:nvPr>
        </p:nvSpPr>
        <p:spPr>
          <a:xfrm>
            <a:off x="6179010" y="345487"/>
            <a:ext cx="5322757" cy="632762"/>
          </a:xfrm>
        </p:spPr>
        <p:txBody>
          <a:bodyPr/>
          <a:lstStyle/>
          <a:p>
            <a:r>
              <a:rPr kumimoji="1" lang="ja-JP" altLang="en-US" dirty="0" smtClean="0"/>
              <a:t>基本理念のみ、シンプルに</a:t>
            </a:r>
            <a:endParaRPr kumimoji="1" lang="ja-JP" altLang="en-US" dirty="0"/>
          </a:p>
        </p:txBody>
      </p:sp>
      <p:sp>
        <p:nvSpPr>
          <p:cNvPr id="4" name="正方形/長方形 3"/>
          <p:cNvSpPr/>
          <p:nvPr/>
        </p:nvSpPr>
        <p:spPr>
          <a:xfrm>
            <a:off x="470821" y="1130721"/>
            <a:ext cx="10636890" cy="646331"/>
          </a:xfrm>
          <a:prstGeom prst="rect">
            <a:avLst/>
          </a:prstGeom>
        </p:spPr>
        <p:txBody>
          <a:bodyPr wrap="square">
            <a:spAutoFit/>
          </a:bodyPr>
          <a:lstStyle/>
          <a:p>
            <a:pPr marL="342900" indent="-342900">
              <a:buAutoNum type="alphaLcPeriod"/>
            </a:pPr>
            <a:r>
              <a:rPr lang="ja-JP" altLang="en-US" dirty="0" smtClean="0"/>
              <a:t>基本理念のみで、</a:t>
            </a:r>
            <a:r>
              <a:rPr lang="en-US" altLang="ja-JP" dirty="0" smtClean="0"/>
              <a:t>103</a:t>
            </a:r>
            <a:r>
              <a:rPr lang="ja-JP" altLang="en-US" dirty="0"/>
              <a:t>条</a:t>
            </a:r>
            <a:r>
              <a:rPr lang="ja-JP" altLang="en-US" dirty="0" smtClean="0"/>
              <a:t>も要らない。</a:t>
            </a:r>
            <a:r>
              <a:rPr lang="en-US" altLang="ja-JP" dirty="0" smtClean="0"/>
              <a:t>5</a:t>
            </a:r>
            <a:r>
              <a:rPr lang="ja-JP" altLang="en-US" dirty="0" smtClean="0"/>
              <a:t>箇条とは言わないが</a:t>
            </a:r>
            <a:r>
              <a:rPr lang="en-US" altLang="ja-JP" dirty="0" smtClean="0"/>
              <a:t>17</a:t>
            </a:r>
            <a:r>
              <a:rPr lang="ja-JP" altLang="en-US" dirty="0" smtClean="0"/>
              <a:t>条程度にできないか</a:t>
            </a:r>
            <a:endParaRPr lang="en-US" altLang="ja-JP" dirty="0" smtClean="0"/>
          </a:p>
          <a:p>
            <a:r>
              <a:rPr lang="ja-JP" altLang="en-US" dirty="0" smtClean="0"/>
              <a:t>　　具体的な内容は、それぞれの「・・基本法」の中で定める・</a:t>
            </a:r>
            <a:endParaRPr lang="ja-JP" altLang="en-US" dirty="0"/>
          </a:p>
        </p:txBody>
      </p:sp>
      <p:sp>
        <p:nvSpPr>
          <p:cNvPr id="5" name="正方形/長方形 4"/>
          <p:cNvSpPr/>
          <p:nvPr/>
        </p:nvSpPr>
        <p:spPr>
          <a:xfrm>
            <a:off x="470821" y="1978382"/>
            <a:ext cx="10636890" cy="369332"/>
          </a:xfrm>
          <a:prstGeom prst="rect">
            <a:avLst/>
          </a:prstGeom>
        </p:spPr>
        <p:txBody>
          <a:bodyPr wrap="square">
            <a:spAutoFit/>
          </a:bodyPr>
          <a:lstStyle/>
          <a:p>
            <a:r>
              <a:rPr lang="en-US" altLang="ja-JP" dirty="0" smtClean="0"/>
              <a:t>b.  </a:t>
            </a:r>
            <a:r>
              <a:rPr lang="ja-JP" altLang="en-US" dirty="0" smtClean="0"/>
              <a:t>平易な文章で、分かり易く。 小学校高学年で概要教え、中学校では全文を授業、理解させる。</a:t>
            </a:r>
            <a:endParaRPr lang="ja-JP" altLang="en-US" dirty="0"/>
          </a:p>
        </p:txBody>
      </p:sp>
      <p:sp>
        <p:nvSpPr>
          <p:cNvPr id="6" name="正方形/長方形 5"/>
          <p:cNvSpPr/>
          <p:nvPr/>
        </p:nvSpPr>
        <p:spPr>
          <a:xfrm>
            <a:off x="470821" y="2459819"/>
            <a:ext cx="11416379" cy="4524315"/>
          </a:xfrm>
          <a:prstGeom prst="rect">
            <a:avLst/>
          </a:prstGeom>
        </p:spPr>
        <p:txBody>
          <a:bodyPr wrap="square">
            <a:spAutoFit/>
          </a:bodyPr>
          <a:lstStyle/>
          <a:p>
            <a:pPr marL="342900" indent="-342900">
              <a:buAutoNum type="alphaLcPeriod" startAt="3"/>
            </a:pPr>
            <a:r>
              <a:rPr lang="ja-JP" altLang="en-US" dirty="0" smtClean="0"/>
              <a:t>序文：　これまでの制定経緯　簡潔に</a:t>
            </a:r>
            <a:endParaRPr lang="en-US" altLang="ja-JP" dirty="0" smtClean="0"/>
          </a:p>
          <a:p>
            <a:r>
              <a:rPr lang="ja-JP" altLang="en-US" dirty="0" smtClean="0"/>
              <a:t>　　第１条：　基本理念の柱　</a:t>
            </a:r>
            <a:r>
              <a:rPr lang="en-US" altLang="ja-JP" dirty="0" smtClean="0"/>
              <a:t>3</a:t>
            </a:r>
            <a:r>
              <a:rPr lang="ja-JP" altLang="en-US" dirty="0" smtClean="0"/>
              <a:t>原則＋防災日本</a:t>
            </a:r>
            <a:endParaRPr lang="en-US" altLang="ja-JP" dirty="0" smtClean="0"/>
          </a:p>
          <a:p>
            <a:r>
              <a:rPr lang="ja-JP" altLang="en-US" dirty="0"/>
              <a:t>　</a:t>
            </a:r>
            <a:r>
              <a:rPr lang="ja-JP" altLang="en-US" dirty="0" smtClean="0"/>
              <a:t>　第</a:t>
            </a:r>
            <a:r>
              <a:rPr lang="en-US" altLang="ja-JP" dirty="0" smtClean="0"/>
              <a:t>2</a:t>
            </a:r>
            <a:r>
              <a:rPr lang="ja-JP" altLang="en-US" dirty="0" smtClean="0"/>
              <a:t>条</a:t>
            </a:r>
            <a:r>
              <a:rPr lang="ja-JP" altLang="en-US" dirty="0"/>
              <a:t>：　</a:t>
            </a:r>
            <a:r>
              <a:rPr lang="ja-JP" altLang="en-US" dirty="0" smtClean="0"/>
              <a:t>国際社会のなかでの立ち位置。日本の歴史・文化に誇りをもち、磨きをかけていくと同時に、</a:t>
            </a:r>
            <a:endParaRPr lang="en-US" altLang="ja-JP" dirty="0" smtClean="0"/>
          </a:p>
          <a:p>
            <a:r>
              <a:rPr lang="ja-JP" altLang="en-US" dirty="0"/>
              <a:t>　</a:t>
            </a:r>
            <a:r>
              <a:rPr lang="ja-JP" altLang="en-US" dirty="0" smtClean="0"/>
              <a:t>　　　　　　　相手国を尊敬し、その誇りを尊重し、相互信頼を保つ。相手国のお役に立てることが、日本</a:t>
            </a:r>
            <a:endParaRPr lang="en-US" altLang="ja-JP" dirty="0" smtClean="0"/>
          </a:p>
          <a:p>
            <a:r>
              <a:rPr lang="ja-JP" altLang="en-US" dirty="0"/>
              <a:t>　</a:t>
            </a:r>
            <a:r>
              <a:rPr lang="ja-JP" altLang="en-US" dirty="0" smtClean="0"/>
              <a:t>　　　　　　　の国益につながること。　　</a:t>
            </a:r>
            <a:endParaRPr lang="en-US" altLang="ja-JP" dirty="0" smtClean="0"/>
          </a:p>
          <a:p>
            <a:r>
              <a:rPr lang="ja-JP" altLang="en-US" dirty="0"/>
              <a:t>　</a:t>
            </a:r>
            <a:r>
              <a:rPr lang="ja-JP" altLang="en-US" dirty="0" smtClean="0"/>
              <a:t>　第</a:t>
            </a:r>
            <a:r>
              <a:rPr lang="en-US" altLang="ja-JP" dirty="0" smtClean="0"/>
              <a:t>3</a:t>
            </a:r>
            <a:r>
              <a:rPr lang="ja-JP" altLang="en-US" dirty="0" smtClean="0"/>
              <a:t>条</a:t>
            </a:r>
            <a:r>
              <a:rPr lang="ja-JP" altLang="en-US" dirty="0"/>
              <a:t>：　</a:t>
            </a:r>
            <a:r>
              <a:rPr lang="ja-JP" altLang="en-US" dirty="0" smtClean="0"/>
              <a:t>地球環境、自然との調和　　、</a:t>
            </a:r>
            <a:r>
              <a:rPr lang="ja-JP" altLang="en-US" sz="1600" b="1" dirty="0"/>
              <a:t>欄外ノート</a:t>
            </a:r>
            <a:r>
              <a:rPr lang="en-US" altLang="ja-JP" sz="1600" b="1" dirty="0" smtClean="0"/>
              <a:t>*1</a:t>
            </a:r>
            <a:endParaRPr lang="en-US" altLang="ja-JP" sz="1600" b="1" dirty="0"/>
          </a:p>
          <a:p>
            <a:r>
              <a:rPr lang="en-US" altLang="ja-JP" dirty="0" smtClean="0"/>
              <a:t>                      </a:t>
            </a:r>
            <a:r>
              <a:rPr lang="ja-JP" altLang="en-US" dirty="0" smtClean="0"/>
              <a:t>前条との続きでもあるが、人間は欲のかたまりであり、隣人に対し、社会に対し、諸外国に対し、自然に対　</a:t>
            </a:r>
            <a:endParaRPr lang="en-US" altLang="ja-JP" dirty="0" smtClean="0"/>
          </a:p>
          <a:p>
            <a:r>
              <a:rPr lang="ja-JP" altLang="en-US" dirty="0"/>
              <a:t>　</a:t>
            </a:r>
            <a:r>
              <a:rPr lang="ja-JP" altLang="en-US" dirty="0" smtClean="0"/>
              <a:t>　　　　　　　し、地球に対し、自分の都合を押し付ければ、いずれその反作用が自分に</a:t>
            </a:r>
            <a:r>
              <a:rPr lang="ja-JP" altLang="en-US" dirty="0"/>
              <a:t>降</a:t>
            </a:r>
            <a:r>
              <a:rPr lang="ja-JP" altLang="en-US" dirty="0" smtClean="0"/>
              <a:t>りかかってくる。時には忍耐</a:t>
            </a:r>
            <a:endParaRPr lang="en-US" altLang="ja-JP" dirty="0" smtClean="0"/>
          </a:p>
          <a:p>
            <a:r>
              <a:rPr lang="ja-JP" altLang="en-US" dirty="0"/>
              <a:t>　</a:t>
            </a:r>
            <a:r>
              <a:rPr lang="ja-JP" altLang="en-US" dirty="0" smtClean="0"/>
              <a:t>　　　　　　　と寛容が欠かせない。共存・調和の精神が不可欠。</a:t>
            </a:r>
            <a:r>
              <a:rPr lang="ja-JP" altLang="en-US" dirty="0"/>
              <a:t>自然との調和の中には、地球上のあらゆる</a:t>
            </a:r>
            <a:r>
              <a:rPr lang="ja-JP" altLang="en-US" dirty="0" smtClean="0"/>
              <a:t>生命体　</a:t>
            </a:r>
            <a:endParaRPr lang="en-US" altLang="ja-JP" dirty="0" smtClean="0"/>
          </a:p>
          <a:p>
            <a:r>
              <a:rPr lang="ja-JP" altLang="en-US" dirty="0"/>
              <a:t>　</a:t>
            </a:r>
            <a:r>
              <a:rPr lang="ja-JP" altLang="en-US" dirty="0" smtClean="0"/>
              <a:t>　　　　　　（</a:t>
            </a:r>
            <a:r>
              <a:rPr lang="ja-JP" altLang="en-US" dirty="0"/>
              <a:t>動植物、細菌）を含む</a:t>
            </a:r>
            <a:r>
              <a:rPr lang="ja-JP" altLang="en-US" dirty="0" smtClean="0"/>
              <a:t>。</a:t>
            </a:r>
            <a:endParaRPr lang="en-US" altLang="ja-JP" dirty="0" smtClean="0"/>
          </a:p>
          <a:p>
            <a:r>
              <a:rPr lang="ja-JP" altLang="en-US" dirty="0" smtClean="0"/>
              <a:t>　　第</a:t>
            </a:r>
            <a:r>
              <a:rPr lang="en-US" altLang="ja-JP" dirty="0" smtClean="0"/>
              <a:t>4</a:t>
            </a:r>
            <a:r>
              <a:rPr lang="ja-JP" altLang="en-US" dirty="0" smtClean="0"/>
              <a:t>条</a:t>
            </a:r>
            <a:r>
              <a:rPr lang="ja-JP" altLang="en-US" dirty="0"/>
              <a:t>：　</a:t>
            </a:r>
            <a:r>
              <a:rPr lang="ja-JP" altLang="en-US" dirty="0" smtClean="0"/>
              <a:t>防災日本（これが最大の防衛力）</a:t>
            </a:r>
            <a:endParaRPr lang="en-US" altLang="ja-JP" dirty="0" smtClean="0"/>
          </a:p>
          <a:p>
            <a:r>
              <a:rPr lang="ja-JP" altLang="en-US" dirty="0" smtClean="0"/>
              <a:t>　　　　　　　　被災先進国としての立場を活かし、国内問題に</a:t>
            </a:r>
            <a:r>
              <a:rPr lang="ja-JP" altLang="en-US" dirty="0"/>
              <a:t>対処</a:t>
            </a:r>
            <a:r>
              <a:rPr lang="ja-JP" altLang="en-US" dirty="0" smtClean="0"/>
              <a:t>するとともに世界に貢献</a:t>
            </a:r>
            <a:endParaRPr lang="en-US" altLang="ja-JP" dirty="0" smtClean="0"/>
          </a:p>
          <a:p>
            <a:r>
              <a:rPr lang="en-US" altLang="ja-JP" dirty="0" smtClean="0"/>
              <a:t>d.</a:t>
            </a:r>
            <a:r>
              <a:rPr lang="ja-JP" altLang="en-US" dirty="0" smtClean="0"/>
              <a:t>（第</a:t>
            </a:r>
            <a:r>
              <a:rPr lang="en-US" altLang="ja-JP" dirty="0" smtClean="0"/>
              <a:t>5</a:t>
            </a:r>
            <a:r>
              <a:rPr lang="ja-JP" altLang="en-US" dirty="0" smtClean="0"/>
              <a:t>条以降、国の形、３権分立、行政の基本構造）　</a:t>
            </a:r>
            <a:r>
              <a:rPr lang="ja-JP" altLang="en-US" dirty="0"/>
              <a:t>　　</a:t>
            </a:r>
            <a:endParaRPr lang="en-US" altLang="ja-JP" dirty="0" smtClean="0"/>
          </a:p>
          <a:p>
            <a:r>
              <a:rPr lang="ja-JP" altLang="en-US" dirty="0"/>
              <a:t>　</a:t>
            </a:r>
            <a:r>
              <a:rPr lang="ja-JP" altLang="en-US" dirty="0" smtClean="0"/>
              <a:t>　第</a:t>
            </a:r>
            <a:r>
              <a:rPr lang="en-US" altLang="ja-JP" dirty="0" smtClean="0"/>
              <a:t>5</a:t>
            </a:r>
            <a:r>
              <a:rPr lang="ja-JP" altLang="en-US" dirty="0" smtClean="0"/>
              <a:t>条</a:t>
            </a:r>
            <a:r>
              <a:rPr lang="ja-JP" altLang="en-US" dirty="0"/>
              <a:t>：　天皇の役割　　日本</a:t>
            </a:r>
            <a:r>
              <a:rPr lang="ja-JP" altLang="en-US" dirty="0" smtClean="0"/>
              <a:t>の象徴　、</a:t>
            </a:r>
            <a:r>
              <a:rPr lang="ja-JP" altLang="en-US" dirty="0"/>
              <a:t>　国事行事、諸外国との接見　</a:t>
            </a:r>
            <a:r>
              <a:rPr lang="ja-JP" altLang="en-US" sz="1600" b="1" dirty="0"/>
              <a:t>欄外ノート</a:t>
            </a:r>
            <a:r>
              <a:rPr lang="en-US" altLang="ja-JP" sz="1600" b="1" dirty="0"/>
              <a:t>*</a:t>
            </a:r>
            <a:r>
              <a:rPr lang="en-US" altLang="ja-JP" sz="1600" b="1" dirty="0" smtClean="0"/>
              <a:t>2</a:t>
            </a:r>
            <a:r>
              <a:rPr lang="ja-JP" altLang="en-US" sz="1600" dirty="0"/>
              <a:t>　</a:t>
            </a:r>
            <a:r>
              <a:rPr lang="ja-JP" altLang="en-US" dirty="0"/>
              <a:t>　</a:t>
            </a:r>
            <a:endParaRPr lang="en-US" altLang="ja-JP" dirty="0"/>
          </a:p>
          <a:p>
            <a:r>
              <a:rPr lang="ja-JP" altLang="en-US" dirty="0"/>
              <a:t>　　　　　　　政治活動、宗教活動　行わない（踏襲）、</a:t>
            </a:r>
            <a:r>
              <a:rPr lang="ja-JP" altLang="en-US" dirty="0" smtClean="0"/>
              <a:t>世界平和と</a:t>
            </a:r>
            <a:r>
              <a:rPr lang="ja-JP" altLang="en-US" dirty="0"/>
              <a:t>諸外国との友好親善（役割追加</a:t>
            </a:r>
            <a:r>
              <a:rPr lang="ja-JP" altLang="en-US" dirty="0" smtClean="0"/>
              <a:t>強調）</a:t>
            </a:r>
            <a:endParaRPr lang="en-US" altLang="ja-JP" dirty="0"/>
          </a:p>
          <a:p>
            <a:endParaRPr lang="ja-JP" altLang="en-US" dirty="0"/>
          </a:p>
        </p:txBody>
      </p:sp>
      <p:sp>
        <p:nvSpPr>
          <p:cNvPr id="7" name="スライド番号プレースホルダー 6"/>
          <p:cNvSpPr>
            <a:spLocks noGrp="1"/>
          </p:cNvSpPr>
          <p:nvPr>
            <p:ph type="sldNum" sz="quarter" idx="12"/>
          </p:nvPr>
        </p:nvSpPr>
        <p:spPr/>
        <p:txBody>
          <a:bodyPr/>
          <a:lstStyle/>
          <a:p>
            <a:fld id="{1669F721-6DDD-42D1-8ED5-1DCF9E21F43A}" type="slidenum">
              <a:rPr kumimoji="1" lang="ja-JP" altLang="en-US" smtClean="0"/>
              <a:t>5</a:t>
            </a:fld>
            <a:endParaRPr kumimoji="1" lang="ja-JP" altLang="en-US"/>
          </a:p>
        </p:txBody>
      </p:sp>
    </p:spTree>
    <p:extLst>
      <p:ext uri="{BB962C8B-B14F-4D97-AF65-F5344CB8AC3E}">
        <p14:creationId xmlns:p14="http://schemas.microsoft.com/office/powerpoint/2010/main" val="2871044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6310" y="288494"/>
            <a:ext cx="5094624" cy="646257"/>
          </a:xfrm>
        </p:spPr>
        <p:txBody>
          <a:bodyPr>
            <a:normAutofit fontScale="90000"/>
          </a:bodyPr>
          <a:lstStyle/>
          <a:p>
            <a:r>
              <a:rPr lang="ja-JP" altLang="en-US" dirty="0"/>
              <a:t>新憲法</a:t>
            </a:r>
            <a:r>
              <a:rPr lang="ja-JP" altLang="en-US" dirty="0" smtClean="0"/>
              <a:t>のイメージ（２）</a:t>
            </a:r>
            <a:endParaRPr kumimoji="1" lang="ja-JP" altLang="en-US" dirty="0"/>
          </a:p>
        </p:txBody>
      </p:sp>
      <p:sp>
        <p:nvSpPr>
          <p:cNvPr id="3" name="コンテンツ プレースホルダー 2"/>
          <p:cNvSpPr>
            <a:spLocks noGrp="1"/>
          </p:cNvSpPr>
          <p:nvPr>
            <p:ph idx="1"/>
          </p:nvPr>
        </p:nvSpPr>
        <p:spPr>
          <a:xfrm>
            <a:off x="4961467" y="500453"/>
            <a:ext cx="7230533" cy="434298"/>
          </a:xfrm>
        </p:spPr>
        <p:txBody>
          <a:bodyPr>
            <a:normAutofit fontScale="92500" lnSpcReduction="10000"/>
          </a:bodyPr>
          <a:lstStyle/>
          <a:p>
            <a:r>
              <a:rPr kumimoji="1" lang="ja-JP" altLang="en-US" dirty="0" smtClean="0"/>
              <a:t>項目は現憲法にほぼ過不足なし。理念のみ記載</a:t>
            </a:r>
            <a:endParaRPr kumimoji="1" lang="ja-JP" altLang="en-US"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6</a:t>
            </a:fld>
            <a:endParaRPr kumimoji="1" lang="ja-JP" altLang="en-US"/>
          </a:p>
        </p:txBody>
      </p:sp>
      <p:sp>
        <p:nvSpPr>
          <p:cNvPr id="5" name="正方形/長方形 4"/>
          <p:cNvSpPr/>
          <p:nvPr/>
        </p:nvSpPr>
        <p:spPr>
          <a:xfrm>
            <a:off x="256311" y="970541"/>
            <a:ext cx="10716490" cy="1015663"/>
          </a:xfrm>
          <a:prstGeom prst="rect">
            <a:avLst/>
          </a:prstGeom>
        </p:spPr>
        <p:txBody>
          <a:bodyPr wrap="square">
            <a:spAutoFit/>
          </a:bodyPr>
          <a:lstStyle/>
          <a:p>
            <a:r>
              <a:rPr lang="en-US" altLang="ja-JP" sz="2400" dirty="0" smtClean="0"/>
              <a:t>e.  </a:t>
            </a:r>
            <a:r>
              <a:rPr lang="ja-JP" altLang="en-US" sz="2400" b="1" dirty="0" smtClean="0"/>
              <a:t>国民の権利および義務</a:t>
            </a:r>
            <a:r>
              <a:rPr lang="ja-JP" altLang="en-US" dirty="0" smtClean="0"/>
              <a:t>　　現憲法では、第</a:t>
            </a:r>
            <a:r>
              <a:rPr lang="en-US" altLang="ja-JP" dirty="0" smtClean="0"/>
              <a:t>10</a:t>
            </a:r>
            <a:r>
              <a:rPr lang="ja-JP" altLang="en-US" dirty="0" smtClean="0"/>
              <a:t>条～第</a:t>
            </a:r>
            <a:r>
              <a:rPr lang="en-US" altLang="ja-JP" dirty="0" smtClean="0"/>
              <a:t>40</a:t>
            </a:r>
            <a:r>
              <a:rPr lang="ja-JP" altLang="en-US" dirty="0" smtClean="0"/>
              <a:t>条</a:t>
            </a:r>
            <a:endParaRPr lang="en-US" altLang="ja-JP" dirty="0" smtClean="0"/>
          </a:p>
          <a:p>
            <a:r>
              <a:rPr lang="ja-JP" altLang="en-US" dirty="0" smtClean="0"/>
              <a:t>     ・基本的人権、・思想、信教、学問、集会・結社の自由、他人の自由を妨げない範囲で何をやっても自由</a:t>
            </a:r>
            <a:endParaRPr lang="en-US" altLang="ja-JP" dirty="0" smtClean="0"/>
          </a:p>
          <a:p>
            <a:r>
              <a:rPr lang="ja-JP" altLang="en-US" dirty="0" smtClean="0"/>
              <a:t>     ・勤労と</a:t>
            </a:r>
            <a:r>
              <a:rPr lang="ja-JP" altLang="en-US" dirty="0"/>
              <a:t>納税</a:t>
            </a:r>
            <a:r>
              <a:rPr lang="ja-JP" altLang="en-US" dirty="0" smtClean="0"/>
              <a:t>の</a:t>
            </a:r>
            <a:r>
              <a:rPr lang="ja-JP" altLang="en-US" dirty="0"/>
              <a:t>義務</a:t>
            </a:r>
            <a:endParaRPr lang="en-US" altLang="ja-JP" dirty="0" smtClean="0"/>
          </a:p>
        </p:txBody>
      </p:sp>
      <p:sp>
        <p:nvSpPr>
          <p:cNvPr id="6" name="正方形/長方形 5"/>
          <p:cNvSpPr/>
          <p:nvPr/>
        </p:nvSpPr>
        <p:spPr>
          <a:xfrm>
            <a:off x="256310" y="1834141"/>
            <a:ext cx="11935689" cy="738664"/>
          </a:xfrm>
          <a:prstGeom prst="rect">
            <a:avLst/>
          </a:prstGeom>
        </p:spPr>
        <p:txBody>
          <a:bodyPr wrap="square">
            <a:spAutoFit/>
          </a:bodyPr>
          <a:lstStyle/>
          <a:p>
            <a:r>
              <a:rPr lang="en-US" altLang="ja-JP" sz="2400" dirty="0" smtClean="0"/>
              <a:t>f.   </a:t>
            </a:r>
            <a:r>
              <a:rPr lang="ja-JP" altLang="en-US" sz="2400" b="1" dirty="0" smtClean="0"/>
              <a:t>国会</a:t>
            </a:r>
            <a:r>
              <a:rPr lang="ja-JP" altLang="en-US" dirty="0" smtClean="0"/>
              <a:t>　　現憲法では、第</a:t>
            </a:r>
            <a:r>
              <a:rPr lang="en-US" altLang="ja-JP" dirty="0" smtClean="0"/>
              <a:t>41</a:t>
            </a:r>
            <a:r>
              <a:rPr lang="ja-JP" altLang="en-US" dirty="0" smtClean="0"/>
              <a:t>条～第</a:t>
            </a:r>
            <a:r>
              <a:rPr lang="en-US" altLang="ja-JP" dirty="0" smtClean="0"/>
              <a:t>64</a:t>
            </a:r>
            <a:r>
              <a:rPr lang="ja-JP" altLang="en-US" dirty="0" smtClean="0"/>
              <a:t>条</a:t>
            </a:r>
            <a:endParaRPr lang="en-US" altLang="ja-JP" dirty="0" smtClean="0"/>
          </a:p>
          <a:p>
            <a:r>
              <a:rPr lang="en-US" altLang="ja-JP" dirty="0"/>
              <a:t> </a:t>
            </a:r>
            <a:r>
              <a:rPr lang="en-US" altLang="ja-JP" dirty="0" smtClean="0"/>
              <a:t>      </a:t>
            </a:r>
            <a:r>
              <a:rPr lang="ja-JP" altLang="en-US" dirty="0" smtClean="0"/>
              <a:t>スリムな行政に向かわねばならないので、二院制が必要か、要再検討。一院で欠点を補う仕組みはつくれないか</a:t>
            </a:r>
            <a:endParaRPr lang="en-US" altLang="ja-JP" dirty="0" smtClean="0"/>
          </a:p>
        </p:txBody>
      </p:sp>
      <p:sp>
        <p:nvSpPr>
          <p:cNvPr id="7" name="正方形/長方形 6"/>
          <p:cNvSpPr/>
          <p:nvPr/>
        </p:nvSpPr>
        <p:spPr>
          <a:xfrm>
            <a:off x="256311" y="2457191"/>
            <a:ext cx="11935689" cy="738664"/>
          </a:xfrm>
          <a:prstGeom prst="rect">
            <a:avLst/>
          </a:prstGeom>
        </p:spPr>
        <p:txBody>
          <a:bodyPr wrap="square">
            <a:spAutoFit/>
          </a:bodyPr>
          <a:lstStyle/>
          <a:p>
            <a:r>
              <a:rPr lang="en-US" altLang="ja-JP" sz="2400" dirty="0" smtClean="0"/>
              <a:t>g.  </a:t>
            </a:r>
            <a:r>
              <a:rPr lang="ja-JP" altLang="en-US" sz="2400" b="1" dirty="0" smtClean="0"/>
              <a:t>内閣</a:t>
            </a:r>
            <a:r>
              <a:rPr lang="ja-JP" altLang="en-US" dirty="0" smtClean="0"/>
              <a:t>　　現憲法では、第</a:t>
            </a:r>
            <a:r>
              <a:rPr lang="en-US" altLang="ja-JP" dirty="0" smtClean="0"/>
              <a:t>65</a:t>
            </a:r>
            <a:r>
              <a:rPr lang="ja-JP" altLang="en-US" dirty="0" smtClean="0"/>
              <a:t>条～第</a:t>
            </a:r>
            <a:r>
              <a:rPr lang="en-US" altLang="ja-JP" dirty="0" smtClean="0"/>
              <a:t>75</a:t>
            </a:r>
            <a:r>
              <a:rPr lang="ja-JP" altLang="en-US" dirty="0" smtClean="0"/>
              <a:t>条</a:t>
            </a:r>
            <a:endParaRPr lang="en-US" altLang="ja-JP" dirty="0" smtClean="0"/>
          </a:p>
          <a:p>
            <a:r>
              <a:rPr lang="en-US" altLang="ja-JP" dirty="0"/>
              <a:t> </a:t>
            </a:r>
            <a:r>
              <a:rPr lang="en-US" altLang="ja-JP" dirty="0" smtClean="0"/>
              <a:t>      </a:t>
            </a:r>
          </a:p>
        </p:txBody>
      </p:sp>
      <p:sp>
        <p:nvSpPr>
          <p:cNvPr id="8" name="正方形/長方形 7"/>
          <p:cNvSpPr/>
          <p:nvPr/>
        </p:nvSpPr>
        <p:spPr>
          <a:xfrm>
            <a:off x="256309" y="3067073"/>
            <a:ext cx="11935689" cy="738664"/>
          </a:xfrm>
          <a:prstGeom prst="rect">
            <a:avLst/>
          </a:prstGeom>
        </p:spPr>
        <p:txBody>
          <a:bodyPr wrap="square">
            <a:spAutoFit/>
          </a:bodyPr>
          <a:lstStyle/>
          <a:p>
            <a:r>
              <a:rPr lang="en-US" altLang="ja-JP" sz="2400" dirty="0" smtClean="0"/>
              <a:t>h.  </a:t>
            </a:r>
            <a:r>
              <a:rPr lang="ja-JP" altLang="en-US" sz="2400" b="1" dirty="0" smtClean="0"/>
              <a:t>司法</a:t>
            </a:r>
            <a:r>
              <a:rPr lang="ja-JP" altLang="en-US" dirty="0" smtClean="0"/>
              <a:t>　　現憲法では、第</a:t>
            </a:r>
            <a:r>
              <a:rPr lang="en-US" altLang="ja-JP" dirty="0" smtClean="0"/>
              <a:t>76</a:t>
            </a:r>
            <a:r>
              <a:rPr lang="ja-JP" altLang="en-US" dirty="0" smtClean="0"/>
              <a:t>条～第</a:t>
            </a:r>
            <a:r>
              <a:rPr lang="en-US" altLang="ja-JP" dirty="0" smtClean="0"/>
              <a:t>82</a:t>
            </a:r>
            <a:r>
              <a:rPr lang="ja-JP" altLang="en-US" dirty="0" smtClean="0"/>
              <a:t>条</a:t>
            </a:r>
            <a:endParaRPr lang="en-US" altLang="ja-JP" dirty="0" smtClean="0"/>
          </a:p>
          <a:p>
            <a:r>
              <a:rPr lang="en-US" altLang="ja-JP" dirty="0"/>
              <a:t> </a:t>
            </a:r>
            <a:r>
              <a:rPr lang="en-US" altLang="ja-JP" dirty="0" smtClean="0"/>
              <a:t>      </a:t>
            </a:r>
          </a:p>
        </p:txBody>
      </p:sp>
      <p:sp>
        <p:nvSpPr>
          <p:cNvPr id="9" name="正方形/長方形 8"/>
          <p:cNvSpPr/>
          <p:nvPr/>
        </p:nvSpPr>
        <p:spPr>
          <a:xfrm>
            <a:off x="256307" y="3730421"/>
            <a:ext cx="11630893" cy="738664"/>
          </a:xfrm>
          <a:prstGeom prst="rect">
            <a:avLst/>
          </a:prstGeom>
        </p:spPr>
        <p:txBody>
          <a:bodyPr wrap="square">
            <a:spAutoFit/>
          </a:bodyPr>
          <a:lstStyle/>
          <a:p>
            <a:r>
              <a:rPr lang="en-US" altLang="ja-JP" sz="2400" dirty="0" err="1" smtClean="0"/>
              <a:t>i</a:t>
            </a:r>
            <a:r>
              <a:rPr lang="en-US" altLang="ja-JP" sz="2400" dirty="0" smtClean="0"/>
              <a:t>.   </a:t>
            </a:r>
            <a:r>
              <a:rPr lang="ja-JP" altLang="en-US" sz="2400" b="1" dirty="0" smtClean="0"/>
              <a:t>財政</a:t>
            </a:r>
            <a:r>
              <a:rPr lang="ja-JP" altLang="en-US" sz="2400" b="1" dirty="0" smtClean="0">
                <a:solidFill>
                  <a:srgbClr val="FF0000"/>
                </a:solidFill>
              </a:rPr>
              <a:t>・税制</a:t>
            </a:r>
            <a:r>
              <a:rPr lang="ja-JP" altLang="en-US" dirty="0" smtClean="0"/>
              <a:t>　　現憲法では、第</a:t>
            </a:r>
            <a:r>
              <a:rPr lang="en-US" altLang="ja-JP" dirty="0" smtClean="0"/>
              <a:t>83</a:t>
            </a:r>
            <a:r>
              <a:rPr lang="ja-JP" altLang="en-US" dirty="0" smtClean="0"/>
              <a:t>条～第</a:t>
            </a:r>
            <a:r>
              <a:rPr lang="en-US" altLang="ja-JP" dirty="0" smtClean="0"/>
              <a:t>91</a:t>
            </a:r>
            <a:r>
              <a:rPr lang="ja-JP" altLang="en-US" dirty="0" smtClean="0"/>
              <a:t>条</a:t>
            </a:r>
            <a:endParaRPr lang="en-US" altLang="ja-JP" dirty="0" smtClean="0"/>
          </a:p>
          <a:p>
            <a:r>
              <a:rPr lang="en-US" altLang="ja-JP" dirty="0"/>
              <a:t> </a:t>
            </a:r>
            <a:r>
              <a:rPr lang="en-US" altLang="ja-JP" dirty="0" smtClean="0"/>
              <a:t>      </a:t>
            </a:r>
            <a:r>
              <a:rPr lang="ja-JP" altLang="en-US" dirty="0" smtClean="0"/>
              <a:t>プライマリーバランス＋</a:t>
            </a:r>
            <a:r>
              <a:rPr lang="en-US" altLang="ja-JP" dirty="0" smtClean="0"/>
              <a:t>α</a:t>
            </a:r>
            <a:r>
              <a:rPr lang="ja-JP" altLang="en-US" dirty="0" smtClean="0"/>
              <a:t>　をとること、安易に国債の発行などに頼らないこと、税制改革、格差是正　</a:t>
            </a:r>
            <a:r>
              <a:rPr lang="ja-JP" altLang="en-US" sz="1600" b="1" dirty="0" smtClean="0"/>
              <a:t>脚注ノート</a:t>
            </a:r>
            <a:r>
              <a:rPr lang="en-US" altLang="ja-JP" sz="1600" b="1" dirty="0" smtClean="0"/>
              <a:t>*1</a:t>
            </a:r>
          </a:p>
        </p:txBody>
      </p:sp>
      <p:sp>
        <p:nvSpPr>
          <p:cNvPr id="10" name="正方形/長方形 9"/>
          <p:cNvSpPr/>
          <p:nvPr/>
        </p:nvSpPr>
        <p:spPr>
          <a:xfrm>
            <a:off x="256307" y="4469085"/>
            <a:ext cx="11630893" cy="1323439"/>
          </a:xfrm>
          <a:prstGeom prst="rect">
            <a:avLst/>
          </a:prstGeom>
        </p:spPr>
        <p:txBody>
          <a:bodyPr wrap="square">
            <a:spAutoFit/>
          </a:bodyPr>
          <a:lstStyle/>
          <a:p>
            <a:r>
              <a:rPr lang="en-US" altLang="ja-JP" sz="2400" dirty="0" smtClean="0"/>
              <a:t>j.   </a:t>
            </a:r>
            <a:r>
              <a:rPr lang="ja-JP" altLang="en-US" sz="2400" b="1" dirty="0" smtClean="0"/>
              <a:t>地方自治</a:t>
            </a:r>
            <a:r>
              <a:rPr lang="ja-JP" altLang="en-US" dirty="0" smtClean="0"/>
              <a:t>　　現憲法では、第</a:t>
            </a:r>
            <a:r>
              <a:rPr lang="en-US" altLang="ja-JP" dirty="0" smtClean="0"/>
              <a:t>92</a:t>
            </a:r>
            <a:r>
              <a:rPr lang="ja-JP" altLang="en-US" dirty="0" smtClean="0"/>
              <a:t>条～第</a:t>
            </a:r>
            <a:r>
              <a:rPr lang="en-US" altLang="ja-JP" dirty="0" smtClean="0"/>
              <a:t>95</a:t>
            </a:r>
            <a:r>
              <a:rPr lang="ja-JP" altLang="en-US" dirty="0" smtClean="0"/>
              <a:t>条</a:t>
            </a:r>
            <a:endParaRPr lang="en-US" altLang="ja-JP" dirty="0" smtClean="0"/>
          </a:p>
          <a:p>
            <a:r>
              <a:rPr lang="en-US" altLang="ja-JP" dirty="0"/>
              <a:t> </a:t>
            </a:r>
            <a:r>
              <a:rPr lang="en-US" altLang="ja-JP" dirty="0" smtClean="0"/>
              <a:t>      </a:t>
            </a:r>
            <a:r>
              <a:rPr lang="ja-JP" altLang="en-US" dirty="0" smtClean="0"/>
              <a:t>大幅に権限移譲、</a:t>
            </a:r>
            <a:r>
              <a:rPr lang="ja-JP" altLang="en-US" dirty="0"/>
              <a:t>地方</a:t>
            </a:r>
            <a:r>
              <a:rPr lang="ja-JP" altLang="en-US" dirty="0" smtClean="0"/>
              <a:t>の特徴を尊重。　</a:t>
            </a:r>
            <a:r>
              <a:rPr lang="ja-JP" altLang="en-US" sz="2000" dirty="0" smtClean="0"/>
              <a:t>　</a:t>
            </a:r>
            <a:r>
              <a:rPr lang="ja-JP" altLang="en-US" sz="1600" b="1" dirty="0"/>
              <a:t>脚注ノート</a:t>
            </a:r>
            <a:r>
              <a:rPr lang="en-US" altLang="ja-JP" sz="1600" b="1" dirty="0"/>
              <a:t>*</a:t>
            </a:r>
            <a:r>
              <a:rPr lang="ja-JP" altLang="en-US" sz="1600" b="1" dirty="0"/>
              <a:t>２</a:t>
            </a:r>
            <a:endParaRPr lang="en-US" altLang="ja-JP" sz="1600" b="1" dirty="0"/>
          </a:p>
          <a:p>
            <a:r>
              <a:rPr lang="ja-JP" altLang="en-US" dirty="0"/>
              <a:t>　</a:t>
            </a:r>
            <a:r>
              <a:rPr lang="ja-JP" altLang="en-US" dirty="0" smtClean="0"/>
              <a:t>　　ただし、行政の標準化・</a:t>
            </a:r>
            <a:r>
              <a:rPr lang="en-US" altLang="ja-JP" dirty="0" smtClean="0"/>
              <a:t>IT</a:t>
            </a:r>
            <a:r>
              <a:rPr lang="ja-JP" altLang="en-US" dirty="0" smtClean="0"/>
              <a:t>化は全国で徹底して統一。でないと大幅な経費削減はできない、かつ社会としてのデジタ　</a:t>
            </a:r>
            <a:endParaRPr lang="en-US" altLang="ja-JP" dirty="0" smtClean="0"/>
          </a:p>
          <a:p>
            <a:r>
              <a:rPr lang="ja-JP" altLang="en-US" dirty="0"/>
              <a:t>　</a:t>
            </a:r>
            <a:r>
              <a:rPr lang="ja-JP" altLang="en-US" dirty="0" smtClean="0"/>
              <a:t>　　ル化後進国の汚名を払拭できない・　</a:t>
            </a:r>
            <a:endParaRPr lang="en-US" altLang="ja-JP" sz="1600" b="1" dirty="0" smtClean="0"/>
          </a:p>
        </p:txBody>
      </p:sp>
      <p:sp>
        <p:nvSpPr>
          <p:cNvPr id="11" name="正方形/長方形 10"/>
          <p:cNvSpPr/>
          <p:nvPr/>
        </p:nvSpPr>
        <p:spPr>
          <a:xfrm>
            <a:off x="256306" y="5701724"/>
            <a:ext cx="11630893" cy="738664"/>
          </a:xfrm>
          <a:prstGeom prst="rect">
            <a:avLst/>
          </a:prstGeom>
        </p:spPr>
        <p:txBody>
          <a:bodyPr wrap="square">
            <a:spAutoFit/>
          </a:bodyPr>
          <a:lstStyle/>
          <a:p>
            <a:r>
              <a:rPr lang="en-US" altLang="ja-JP" sz="2400" dirty="0" smtClean="0"/>
              <a:t>k.   </a:t>
            </a:r>
            <a:r>
              <a:rPr lang="ja-JP" altLang="en-US" sz="2400" b="1" dirty="0" smtClean="0"/>
              <a:t>改正・補足</a:t>
            </a:r>
            <a:r>
              <a:rPr lang="ja-JP" altLang="en-US" dirty="0" smtClean="0"/>
              <a:t>　　現憲法では、第</a:t>
            </a:r>
            <a:r>
              <a:rPr lang="en-US" altLang="ja-JP" dirty="0" smtClean="0"/>
              <a:t>96</a:t>
            </a:r>
            <a:r>
              <a:rPr lang="ja-JP" altLang="en-US" dirty="0" smtClean="0"/>
              <a:t>条～第</a:t>
            </a:r>
            <a:r>
              <a:rPr lang="en-US" altLang="ja-JP" dirty="0" smtClean="0"/>
              <a:t>103</a:t>
            </a:r>
            <a:r>
              <a:rPr lang="ja-JP" altLang="en-US" dirty="0" smtClean="0"/>
              <a:t>条</a:t>
            </a:r>
            <a:endParaRPr lang="en-US" altLang="ja-JP" dirty="0" smtClean="0"/>
          </a:p>
          <a:p>
            <a:r>
              <a:rPr lang="en-US" altLang="ja-JP" dirty="0"/>
              <a:t> </a:t>
            </a:r>
            <a:r>
              <a:rPr lang="en-US" altLang="ja-JP" dirty="0" smtClean="0"/>
              <a:t>      </a:t>
            </a:r>
            <a:r>
              <a:rPr lang="ja-JP" altLang="en-US" dirty="0" smtClean="0"/>
              <a:t>憲法は有期限で</a:t>
            </a:r>
            <a:r>
              <a:rPr lang="en-US" altLang="ja-JP" dirty="0" smtClean="0"/>
              <a:t>100</a:t>
            </a:r>
            <a:r>
              <a:rPr lang="ja-JP" altLang="en-US" dirty="0" smtClean="0"/>
              <a:t>年、すべての法律、条令含むも有期限　暫定、</a:t>
            </a:r>
            <a:r>
              <a:rPr lang="en-US" altLang="ja-JP" dirty="0" smtClean="0"/>
              <a:t>5</a:t>
            </a:r>
            <a:r>
              <a:rPr lang="ja-JP" altLang="en-US" dirty="0" smtClean="0"/>
              <a:t>年、</a:t>
            </a:r>
            <a:r>
              <a:rPr lang="en-US" altLang="ja-JP" dirty="0" smtClean="0"/>
              <a:t>10</a:t>
            </a:r>
            <a:r>
              <a:rPr lang="ja-JP" altLang="en-US" dirty="0" smtClean="0"/>
              <a:t>年、</a:t>
            </a:r>
            <a:r>
              <a:rPr lang="en-US" altLang="ja-JP" dirty="0" smtClean="0"/>
              <a:t>20</a:t>
            </a:r>
            <a:r>
              <a:rPr lang="ja-JP" altLang="en-US" dirty="0" smtClean="0"/>
              <a:t>年、</a:t>
            </a:r>
            <a:r>
              <a:rPr lang="en-US" altLang="ja-JP" dirty="0" smtClean="0"/>
              <a:t>40</a:t>
            </a:r>
            <a:r>
              <a:rPr lang="ja-JP" altLang="en-US" dirty="0" smtClean="0"/>
              <a:t>年　　　　　</a:t>
            </a:r>
            <a:endParaRPr lang="en-US" altLang="ja-JP" sz="1600" b="1" dirty="0" smtClean="0"/>
          </a:p>
        </p:txBody>
      </p:sp>
    </p:spTree>
    <p:extLst>
      <p:ext uri="{BB962C8B-B14F-4D97-AF65-F5344CB8AC3E}">
        <p14:creationId xmlns:p14="http://schemas.microsoft.com/office/powerpoint/2010/main" val="406971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 y="0"/>
            <a:ext cx="3574473" cy="681644"/>
          </a:xfrm>
        </p:spPr>
        <p:txBody>
          <a:bodyPr>
            <a:normAutofit fontScale="90000"/>
          </a:bodyPr>
          <a:lstStyle/>
          <a:p>
            <a:r>
              <a:rPr kumimoji="1" lang="ja-JP" altLang="en-US" dirty="0" smtClean="0"/>
              <a:t>防災を防衛に</a:t>
            </a:r>
            <a:endParaRPr kumimoji="1" lang="ja-JP" altLang="en-US" dirty="0"/>
          </a:p>
        </p:txBody>
      </p:sp>
      <p:sp>
        <p:nvSpPr>
          <p:cNvPr id="3" name="コンテンツ プレースホルダー 2"/>
          <p:cNvSpPr>
            <a:spLocks noGrp="1"/>
          </p:cNvSpPr>
          <p:nvPr>
            <p:ph idx="1"/>
          </p:nvPr>
        </p:nvSpPr>
        <p:spPr>
          <a:xfrm>
            <a:off x="4023359" y="7232"/>
            <a:ext cx="7468985" cy="585788"/>
          </a:xfrm>
        </p:spPr>
        <p:txBody>
          <a:bodyPr/>
          <a:lstStyle/>
          <a:p>
            <a:r>
              <a:rPr lang="ja-JP" altLang="en-US" dirty="0" smtClean="0"/>
              <a:t>これが今回の新憲法提案の最大の柱</a:t>
            </a:r>
            <a:endParaRPr kumimoji="1" lang="ja-JP" altLang="en-US"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7</a:t>
            </a:fld>
            <a:endParaRPr kumimoji="1" lang="ja-JP" altLang="en-US"/>
          </a:p>
        </p:txBody>
      </p:sp>
      <p:sp>
        <p:nvSpPr>
          <p:cNvPr id="5" name="コンテンツ プレースホルダー 2"/>
          <p:cNvSpPr txBox="1">
            <a:spLocks/>
          </p:cNvSpPr>
          <p:nvPr/>
        </p:nvSpPr>
        <p:spPr>
          <a:xfrm>
            <a:off x="399010" y="681644"/>
            <a:ext cx="11538065" cy="255703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514350" indent="-514350">
              <a:buAutoNum type="alphaLcPeriod"/>
            </a:pPr>
            <a:r>
              <a:rPr lang="ja-JP" altLang="en-US" sz="2000" dirty="0" smtClean="0"/>
              <a:t>歴史の証明するごとく、戦争はなくならない。</a:t>
            </a:r>
            <a:endParaRPr lang="en-US" altLang="ja-JP" sz="2000" dirty="0" smtClean="0"/>
          </a:p>
          <a:p>
            <a:pPr marL="514350" indent="-514350">
              <a:buAutoNum type="alphaLcPeriod"/>
            </a:pPr>
            <a:r>
              <a:rPr lang="ja-JP" altLang="en-US" sz="2000" dirty="0"/>
              <a:t>問題</a:t>
            </a:r>
            <a:r>
              <a:rPr lang="ja-JP" altLang="en-US" sz="2000" dirty="0" smtClean="0"/>
              <a:t>は、如何にしてその発生を抑制し、発生したときの被害を最小化することである。</a:t>
            </a:r>
            <a:endParaRPr lang="en-US" altLang="ja-JP" sz="2000" dirty="0" smtClean="0"/>
          </a:p>
          <a:p>
            <a:pPr marL="514350" indent="-514350">
              <a:buAutoNum type="alphaLcPeriod"/>
            </a:pPr>
            <a:r>
              <a:rPr lang="ja-JP" altLang="en-US" sz="2000" dirty="0" smtClean="0"/>
              <a:t>自然災害は、ますます過酷になる。ウイルスや動植物による災害も多発する。地球規模の大問題。</a:t>
            </a:r>
            <a:endParaRPr lang="en-US" altLang="ja-JP" sz="2000" dirty="0" smtClean="0"/>
          </a:p>
          <a:p>
            <a:pPr marL="514350" indent="-514350">
              <a:buAutoNum type="alphaLcPeriod"/>
            </a:pPr>
            <a:r>
              <a:rPr lang="ja-JP" altLang="en-US" sz="2000" dirty="0" smtClean="0"/>
              <a:t>日本は、原爆・原子炉含めて世界が認める「被災先進国」であり。絶大な被害を受けながら、必死に対応している。　その対応力（防災）を国をあげての最優先課題とし、まずは自国の問題に処すると同時に、その技術と人材を含めて近隣諸国に惜しみなく提供し、世界に貢献する。</a:t>
            </a:r>
            <a:endParaRPr lang="en-US" altLang="ja-JP" sz="2000" dirty="0" smtClean="0"/>
          </a:p>
          <a:p>
            <a:pPr marL="514350" indent="-514350">
              <a:buAutoNum type="alphaLcPeriod"/>
            </a:pPr>
            <a:r>
              <a:rPr lang="ja-JP" altLang="en-US" sz="2000" dirty="0"/>
              <a:t>日本</a:t>
            </a:r>
            <a:r>
              <a:rPr lang="ja-JP" altLang="en-US" sz="2000" dirty="0" smtClean="0"/>
              <a:t>は武力でもって他国を侵略する野心はない。　固有の領土は厳守する。係争を抱える隣国とは平和的解決を目指す。</a:t>
            </a:r>
            <a:endParaRPr lang="ja-JP" altLang="en-US" sz="2000" dirty="0"/>
          </a:p>
        </p:txBody>
      </p:sp>
      <p:sp>
        <p:nvSpPr>
          <p:cNvPr id="6" name="コンテンツ プレースホルダー 2"/>
          <p:cNvSpPr txBox="1">
            <a:spLocks/>
          </p:cNvSpPr>
          <p:nvPr/>
        </p:nvSpPr>
        <p:spPr>
          <a:xfrm>
            <a:off x="182881" y="3327298"/>
            <a:ext cx="12009120" cy="35307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b="1" dirty="0" smtClean="0">
                <a:solidFill>
                  <a:schemeClr val="accent1"/>
                </a:solidFill>
              </a:rPr>
              <a:t>以下、理念ではなくて戦略</a:t>
            </a:r>
            <a:endParaRPr lang="en-US" altLang="ja-JP" sz="1800" b="1" dirty="0" smtClean="0">
              <a:solidFill>
                <a:schemeClr val="accent1"/>
              </a:solidFill>
            </a:endParaRPr>
          </a:p>
          <a:p>
            <a:pPr marL="0" indent="0">
              <a:buNone/>
            </a:pPr>
            <a:r>
              <a:rPr lang="ja-JP" altLang="en-US" sz="1800" dirty="0" err="1" smtClean="0"/>
              <a:t>ｆ</a:t>
            </a:r>
            <a:r>
              <a:rPr lang="en-US" altLang="ja-JP" sz="1800" dirty="0" smtClean="0"/>
              <a:t>. </a:t>
            </a:r>
            <a:r>
              <a:rPr lang="ja-JP" altLang="en-US" sz="1800" dirty="0" smtClean="0"/>
              <a:t>　国際防災大学と国際防災センターを設置し、諸外国から研究員を集める。　毎年、</a:t>
            </a:r>
            <a:r>
              <a:rPr lang="ja-JP" altLang="en-US" sz="1800" dirty="0"/>
              <a:t>国際防災</a:t>
            </a:r>
            <a:r>
              <a:rPr lang="ja-JP" altLang="en-US" sz="1800" dirty="0" smtClean="0"/>
              <a:t>シンポジウムを開催する。　</a:t>
            </a:r>
            <a:endParaRPr lang="en-US" altLang="ja-JP" sz="1800" dirty="0" smtClean="0"/>
          </a:p>
          <a:p>
            <a:pPr marL="0" indent="0">
              <a:buNone/>
            </a:pPr>
            <a:r>
              <a:rPr lang="en-US" altLang="ja-JP" sz="1800" dirty="0" smtClean="0"/>
              <a:t>g.</a:t>
            </a:r>
            <a:r>
              <a:rPr lang="ja-JP" altLang="en-US" sz="1800" dirty="0" smtClean="0"/>
              <a:t>　国内外</a:t>
            </a:r>
            <a:r>
              <a:rPr lang="ja-JP" altLang="en-US" sz="1800" dirty="0"/>
              <a:t>の災害時には、</a:t>
            </a:r>
            <a:r>
              <a:rPr lang="ja-JP" altLang="en-US" sz="1800" dirty="0" smtClean="0"/>
              <a:t>ここから</a:t>
            </a:r>
            <a:r>
              <a:rPr lang="ja-JP" altLang="en-US" sz="1800" dirty="0"/>
              <a:t>救援隊を送り出す</a:t>
            </a:r>
            <a:r>
              <a:rPr lang="ja-JP" altLang="en-US" sz="1800" dirty="0" smtClean="0"/>
              <a:t>。</a:t>
            </a:r>
            <a:endParaRPr lang="en-US" altLang="ja-JP" sz="1800" dirty="0" smtClean="0"/>
          </a:p>
          <a:p>
            <a:pPr marL="0" indent="0">
              <a:buNone/>
            </a:pPr>
            <a:r>
              <a:rPr lang="en-US" altLang="ja-JP" sz="1800" dirty="0" smtClean="0"/>
              <a:t>h.  10</a:t>
            </a:r>
            <a:r>
              <a:rPr lang="ja-JP" altLang="en-US" sz="1800" dirty="0" smtClean="0"/>
              <a:t>年後には、十分な実績と世界からの信頼を得たうえで、国連の関連機関を誘致する。</a:t>
            </a:r>
            <a:endParaRPr lang="en-US" altLang="ja-JP" sz="1800" dirty="0"/>
          </a:p>
          <a:p>
            <a:pPr marL="514350" indent="-514350">
              <a:buAutoNum type="romanLcPeriod"/>
            </a:pPr>
            <a:r>
              <a:rPr lang="ja-JP" altLang="en-US" sz="1800" dirty="0" smtClean="0"/>
              <a:t>同上機関の世界への窓口は、沖縄に設置し、地域振興に供するとともに、日本一安全かつ経済的に豊</a:t>
            </a:r>
            <a:endParaRPr lang="en-US" altLang="ja-JP" sz="1800" dirty="0" smtClean="0"/>
          </a:p>
          <a:p>
            <a:pPr marL="0" indent="0">
              <a:buNone/>
            </a:pPr>
            <a:r>
              <a:rPr lang="ja-JP" altLang="en-US" sz="1800" dirty="0"/>
              <a:t>　</a:t>
            </a:r>
            <a:r>
              <a:rPr lang="ja-JP" altLang="en-US" sz="1800" dirty="0" smtClean="0"/>
              <a:t>　かな、若者に夢を与える県に導く。</a:t>
            </a:r>
            <a:endParaRPr lang="en-US" altLang="ja-JP" sz="1800" dirty="0" smtClean="0"/>
          </a:p>
          <a:p>
            <a:pPr marL="0" indent="0">
              <a:buNone/>
            </a:pPr>
            <a:r>
              <a:rPr lang="en-US" altLang="ja-JP" sz="1800" dirty="0" smtClean="0"/>
              <a:t>j.   </a:t>
            </a:r>
            <a:r>
              <a:rPr lang="ja-JP" altLang="en-US" sz="1800" dirty="0" smtClean="0"/>
              <a:t>国家予算は、防災６：防衛４の比率とし、日本は常に防衛よりも防災に国力をかけていることを内外に明示する</a:t>
            </a:r>
            <a:endParaRPr lang="en-US" altLang="ja-JP" sz="1800" dirty="0" smtClean="0"/>
          </a:p>
          <a:p>
            <a:pPr marL="457200" indent="-457200">
              <a:buAutoNum type="alphaLcPeriod" startAt="11"/>
            </a:pPr>
            <a:r>
              <a:rPr lang="ja-JP" altLang="en-US" sz="1800" dirty="0" smtClean="0"/>
              <a:t>来年のオリンピック開催されたら、前日に　国内外選手団・応援団・報道機関の人を対象に避難訓練を行い、</a:t>
            </a:r>
            <a:endParaRPr lang="en-US" altLang="ja-JP" sz="1800" dirty="0" smtClean="0"/>
          </a:p>
          <a:p>
            <a:pPr marL="0" indent="0">
              <a:buNone/>
            </a:pPr>
            <a:r>
              <a:rPr lang="ja-JP" altLang="en-US" sz="1800" dirty="0"/>
              <a:t>　</a:t>
            </a:r>
            <a:r>
              <a:rPr lang="ja-JP" altLang="en-US" sz="1800" dirty="0" smtClean="0"/>
              <a:t>　「防災日本」をアピールする。・</a:t>
            </a:r>
            <a:endParaRPr lang="ja-JP" altLang="en-US" sz="1800" dirty="0"/>
          </a:p>
        </p:txBody>
      </p:sp>
    </p:spTree>
    <p:extLst>
      <p:ext uri="{BB962C8B-B14F-4D97-AF65-F5344CB8AC3E}">
        <p14:creationId xmlns:p14="http://schemas.microsoft.com/office/powerpoint/2010/main" val="36621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 y="0"/>
            <a:ext cx="11754195" cy="681644"/>
          </a:xfrm>
        </p:spPr>
        <p:txBody>
          <a:bodyPr>
            <a:normAutofit fontScale="90000"/>
          </a:bodyPr>
          <a:lstStyle/>
          <a:p>
            <a:r>
              <a:rPr kumimoji="1" lang="ja-JP" altLang="en-US" dirty="0" smtClean="0"/>
              <a:t>防災</a:t>
            </a:r>
            <a:r>
              <a:rPr lang="ja-JP" altLang="en-US" dirty="0" smtClean="0"/>
              <a:t>は戦争発生抑止</a:t>
            </a:r>
            <a:r>
              <a:rPr kumimoji="1" lang="ja-JP" altLang="en-US" dirty="0" smtClean="0"/>
              <a:t>にも効果</a:t>
            </a:r>
            <a:endParaRPr kumimoji="1" lang="ja-JP" altLang="en-US" dirty="0"/>
          </a:p>
        </p:txBody>
      </p:sp>
      <p:sp>
        <p:nvSpPr>
          <p:cNvPr id="3" name="コンテンツ プレースホルダー 2"/>
          <p:cNvSpPr>
            <a:spLocks noGrp="1"/>
          </p:cNvSpPr>
          <p:nvPr>
            <p:ph idx="1"/>
          </p:nvPr>
        </p:nvSpPr>
        <p:spPr>
          <a:xfrm>
            <a:off x="6831107" y="95856"/>
            <a:ext cx="2438400" cy="585788"/>
          </a:xfrm>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8</a:t>
            </a:fld>
            <a:endParaRPr kumimoji="1" lang="ja-JP" altLang="en-US"/>
          </a:p>
        </p:txBody>
      </p:sp>
      <p:sp>
        <p:nvSpPr>
          <p:cNvPr id="5" name="コンテンツ プレースホルダー 2"/>
          <p:cNvSpPr txBox="1">
            <a:spLocks/>
          </p:cNvSpPr>
          <p:nvPr/>
        </p:nvSpPr>
        <p:spPr>
          <a:xfrm>
            <a:off x="399011" y="681644"/>
            <a:ext cx="9084252" cy="1646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000" dirty="0" smtClean="0"/>
              <a:t>2020-07-14 am 1:00 BS101 </a:t>
            </a:r>
            <a:r>
              <a:rPr lang="ja-JP" altLang="en-US" sz="2000" dirty="0" smtClean="0"/>
              <a:t>で</a:t>
            </a:r>
            <a:r>
              <a:rPr lang="ja-JP" altLang="en-US" sz="1800" dirty="0"/>
              <a:t>大林</a:t>
            </a:r>
            <a:r>
              <a:rPr lang="ja-JP" altLang="en-US" sz="1800" dirty="0" smtClean="0"/>
              <a:t>宣彦</a:t>
            </a:r>
            <a:r>
              <a:rPr lang="ja-JP" altLang="en-US" sz="1800" dirty="0"/>
              <a:t>（のぶひこ）</a:t>
            </a:r>
            <a:r>
              <a:rPr lang="ja-JP" altLang="en-US" sz="1800" dirty="0" smtClean="0"/>
              <a:t>映画監督</a:t>
            </a:r>
            <a:r>
              <a:rPr lang="ja-JP" altLang="en-US" sz="2000" dirty="0"/>
              <a:t>（</a:t>
            </a:r>
            <a:r>
              <a:rPr lang="en-US" altLang="ja-JP" sz="2000" dirty="0"/>
              <a:t>2020</a:t>
            </a:r>
            <a:r>
              <a:rPr lang="ja-JP" altLang="en-US" sz="2000" dirty="0"/>
              <a:t>年</a:t>
            </a:r>
            <a:r>
              <a:rPr lang="en-US" altLang="ja-JP" sz="2000" dirty="0"/>
              <a:t>4</a:t>
            </a:r>
            <a:r>
              <a:rPr lang="ja-JP" altLang="en-US" sz="2000" dirty="0"/>
              <a:t>月</a:t>
            </a:r>
            <a:r>
              <a:rPr lang="en-US" altLang="ja-JP" sz="2000" dirty="0"/>
              <a:t>10</a:t>
            </a:r>
            <a:r>
              <a:rPr lang="ja-JP" altLang="en-US" sz="2000" dirty="0"/>
              <a:t>日肺がんの</a:t>
            </a:r>
            <a:r>
              <a:rPr lang="ja-JP" altLang="en-US" sz="2000" dirty="0" smtClean="0"/>
              <a:t>ため</a:t>
            </a:r>
            <a:r>
              <a:rPr lang="ja-JP" altLang="en-US" sz="1800" dirty="0"/>
              <a:t>逝去</a:t>
            </a:r>
            <a:r>
              <a:rPr lang="ja-JP" altLang="en-US" sz="2000" dirty="0" smtClean="0"/>
              <a:t>：</a:t>
            </a:r>
            <a:r>
              <a:rPr lang="en-US" altLang="ja-JP" sz="2000" dirty="0"/>
              <a:t>82</a:t>
            </a:r>
            <a:r>
              <a:rPr lang="ja-JP" altLang="en-US" sz="2000" dirty="0"/>
              <a:t>歳）の</a:t>
            </a:r>
            <a:r>
              <a:rPr lang="ja-JP" altLang="en-US" sz="2000" dirty="0" smtClean="0"/>
              <a:t>活動と後世に残す遺言が紹介された。戦争映画であるが、カタストロフィ（脚注）になるのを嫌い、観るものを戦争</a:t>
            </a:r>
            <a:r>
              <a:rPr lang="ja-JP" altLang="en-US" sz="2000" dirty="0"/>
              <a:t>に立ち向かう勇気づけ</a:t>
            </a:r>
            <a:r>
              <a:rPr lang="ja-JP" altLang="en-US" sz="2000" dirty="0" smtClean="0"/>
              <a:t>をねらったものである。自分にできることは何か、たとえ小さなことでも伝えていきたい。小職（河村）もその思いで、この活動を続けている。</a:t>
            </a:r>
            <a:endParaRPr lang="en-US" altLang="ja-JP" sz="2000" dirty="0" smtClean="0"/>
          </a:p>
          <a:p>
            <a:pPr marL="0" indent="0">
              <a:buNone/>
            </a:pPr>
            <a:endParaRPr lang="en-US" altLang="ja-JP" sz="2000" dirty="0" smtClean="0"/>
          </a:p>
        </p:txBody>
      </p:sp>
      <p:sp>
        <p:nvSpPr>
          <p:cNvPr id="6" name="コンテンツ プレースホルダー 2"/>
          <p:cNvSpPr txBox="1">
            <a:spLocks/>
          </p:cNvSpPr>
          <p:nvPr/>
        </p:nvSpPr>
        <p:spPr>
          <a:xfrm>
            <a:off x="399009" y="4004162"/>
            <a:ext cx="11345315" cy="9981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t>米国の軍事費は年間</a:t>
            </a:r>
            <a:r>
              <a:rPr lang="en-US" altLang="ja-JP" sz="2000" dirty="0" smtClean="0"/>
              <a:t>50</a:t>
            </a:r>
            <a:r>
              <a:rPr lang="ja-JP" altLang="en-US" sz="2000" dirty="0" smtClean="0"/>
              <a:t>－</a:t>
            </a:r>
            <a:r>
              <a:rPr lang="en-US" altLang="ja-JP" sz="2000" dirty="0" smtClean="0"/>
              <a:t>60</a:t>
            </a:r>
            <a:r>
              <a:rPr lang="ja-JP" altLang="en-US" sz="2000" dirty="0" smtClean="0"/>
              <a:t>兆円といわれており、日本の</a:t>
            </a:r>
            <a:r>
              <a:rPr lang="en-US" altLang="ja-JP" sz="2000" dirty="0" smtClean="0"/>
              <a:t>10</a:t>
            </a:r>
            <a:r>
              <a:rPr lang="ja-JP" altLang="en-US" sz="2000" dirty="0" smtClean="0"/>
              <a:t>倍で巨大な産業を形成しており、そこに従事する人には生活がかかっている。守るべき家族がいる。仕事がなくなったら困るのである。当然　政治に対し、世論に対し働きかける。　この動きは、大小はあるが全世界共通の現象である。</a:t>
            </a:r>
            <a:endParaRPr lang="en-US" altLang="ja-JP" sz="2000" dirty="0" smtClean="0">
              <a:solidFill>
                <a:schemeClr val="accent1"/>
              </a:solidFill>
            </a:endParaRPr>
          </a:p>
        </p:txBody>
      </p:sp>
      <p:pic>
        <p:nvPicPr>
          <p:cNvPr id="7" name="図 6"/>
          <p:cNvPicPr>
            <a:picLocks noChangeAspect="1"/>
          </p:cNvPicPr>
          <p:nvPr/>
        </p:nvPicPr>
        <p:blipFill>
          <a:blip r:embed="rId3"/>
          <a:stretch>
            <a:fillRect/>
          </a:stretch>
        </p:blipFill>
        <p:spPr>
          <a:xfrm>
            <a:off x="9585245" y="268523"/>
            <a:ext cx="2356312" cy="1776297"/>
          </a:xfrm>
          <a:prstGeom prst="rect">
            <a:avLst/>
          </a:prstGeom>
        </p:spPr>
      </p:pic>
      <p:sp>
        <p:nvSpPr>
          <p:cNvPr id="8" name="コンテンツ プレースホルダー 2"/>
          <p:cNvSpPr txBox="1">
            <a:spLocks/>
          </p:cNvSpPr>
          <p:nvPr/>
        </p:nvSpPr>
        <p:spPr>
          <a:xfrm>
            <a:off x="399009" y="2107834"/>
            <a:ext cx="11345315" cy="18333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smtClean="0"/>
              <a:t>多くの日本人は、”戦争絶対反対“という単純な観念から、軍事について知りたくもないし、触れたくもない、と感じて</a:t>
            </a:r>
            <a:r>
              <a:rPr lang="ja-JP" altLang="en-US" sz="1800" dirty="0"/>
              <a:t>いる。</a:t>
            </a:r>
            <a:r>
              <a:rPr lang="ja-JP" altLang="en-US" sz="1800" dirty="0" smtClean="0"/>
              <a:t>小職も</a:t>
            </a:r>
            <a:r>
              <a:rPr lang="en-US" altLang="ja-JP" sz="1800" dirty="0" smtClean="0"/>
              <a:t>70</a:t>
            </a:r>
            <a:r>
              <a:rPr lang="ja-JP" altLang="en-US" sz="1800" dirty="0" smtClean="0"/>
              <a:t>歳ぐらいになるまで、そうでした（現在</a:t>
            </a:r>
            <a:r>
              <a:rPr lang="en-US" altLang="ja-JP" sz="1800" dirty="0" smtClean="0"/>
              <a:t>78</a:t>
            </a:r>
            <a:r>
              <a:rPr lang="ja-JP" altLang="en-US" sz="1800" dirty="0" smtClean="0"/>
              <a:t>歳）。　</a:t>
            </a:r>
            <a:r>
              <a:rPr lang="ja-JP" altLang="en-US" sz="1800" dirty="0"/>
              <a:t>以前から「軍事を知らずして平和を語ることなかれ」とは耳にしていたが、別の世界のことだと思い込んでいた。</a:t>
            </a:r>
            <a:endParaRPr lang="en-US" altLang="ja-JP" sz="1800" dirty="0"/>
          </a:p>
          <a:p>
            <a:pPr marL="0" indent="0">
              <a:buNone/>
            </a:pPr>
            <a:r>
              <a:rPr lang="ja-JP" altLang="en-US" sz="1800" dirty="0" smtClean="0"/>
              <a:t>ところが、ドローン関連の世界のニュースを日本に紹介するボランティア活動を続けている中で、イギリスの知人が発行するニュースには、軍事用途が多数含まれており、ドローンの世界では技術もマーケットも重要な存在をしめていることを思い知らされた。　目を背けることはできないと自覚し、</a:t>
            </a:r>
            <a:r>
              <a:rPr lang="en-US" altLang="ja-JP" sz="1800" dirty="0" err="1" smtClean="0"/>
              <a:t>SparView</a:t>
            </a:r>
            <a:r>
              <a:rPr lang="ja-JP" altLang="en-US" sz="1800" dirty="0" smtClean="0"/>
              <a:t>ニュース配信に加えている。</a:t>
            </a:r>
            <a:endParaRPr lang="en-US" altLang="ja-JP" sz="1800" dirty="0" smtClean="0"/>
          </a:p>
          <a:p>
            <a:pPr marL="0" indent="0">
              <a:buNone/>
            </a:pPr>
            <a:endParaRPr lang="en-US" altLang="ja-JP" sz="1800" dirty="0"/>
          </a:p>
        </p:txBody>
      </p:sp>
      <p:sp>
        <p:nvSpPr>
          <p:cNvPr id="9" name="コンテンツ プレースホルダー 2"/>
          <p:cNvSpPr txBox="1">
            <a:spLocks/>
          </p:cNvSpPr>
          <p:nvPr/>
        </p:nvSpPr>
        <p:spPr>
          <a:xfrm>
            <a:off x="410699" y="5002305"/>
            <a:ext cx="11345315" cy="14881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t>防衛と防災は、技術面、装備面、人材育成、訓練などには共通項も多い。防衛の仕事が減っても、防災や災害救助での活躍できる場があれば、生活は保障され、何よりも周りから感謝され、生き甲斐につながる。　　逆にいざとなれば、防災の人材を防衛にまわすこともできる。　小生は日本は防災：防衛を６：４と主張しているが、潜在的には防衛の強化にもつながるのである。　そしてこの仕組みを世界にも働きかけ、防衛と攻撃の両面から抑止力を高め、戦争の悲劇を極小化したい。大林監督の遺志を継ぎたい。</a:t>
            </a:r>
            <a:endParaRPr lang="en-US" altLang="ja-JP" sz="2000" dirty="0" smtClean="0">
              <a:solidFill>
                <a:schemeClr val="accent1"/>
              </a:solidFill>
            </a:endParaRPr>
          </a:p>
        </p:txBody>
      </p:sp>
    </p:spTree>
    <p:extLst>
      <p:ext uri="{BB962C8B-B14F-4D97-AF65-F5344CB8AC3E}">
        <p14:creationId xmlns:p14="http://schemas.microsoft.com/office/powerpoint/2010/main" val="2577577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7713" y="1954675"/>
            <a:ext cx="5224462" cy="1325563"/>
          </a:xfrm>
        </p:spPr>
        <p:txBody>
          <a:bodyPr/>
          <a:lstStyle/>
          <a:p>
            <a:r>
              <a:rPr kumimoji="1" lang="ja-JP" altLang="en-US" dirty="0" smtClean="0"/>
              <a:t>参考情報</a:t>
            </a:r>
            <a:endParaRPr kumimoji="1" lang="ja-JP" altLang="en-US" dirty="0"/>
          </a:p>
        </p:txBody>
      </p:sp>
      <p:sp>
        <p:nvSpPr>
          <p:cNvPr id="3" name="コンテンツ プレースホルダー 2"/>
          <p:cNvSpPr>
            <a:spLocks noGrp="1"/>
          </p:cNvSpPr>
          <p:nvPr>
            <p:ph idx="1"/>
          </p:nvPr>
        </p:nvSpPr>
        <p:spPr>
          <a:xfrm>
            <a:off x="214313" y="5769032"/>
            <a:ext cx="11772900" cy="769879"/>
          </a:xfrm>
        </p:spPr>
        <p:txBody>
          <a:bodyPr>
            <a:normAutofit/>
          </a:bodyPr>
          <a:lstStyle/>
          <a:p>
            <a:r>
              <a:rPr kumimoji="1" lang="ja-JP" altLang="en-US" dirty="0" smtClean="0"/>
              <a:t>筆者略歴：　</a:t>
            </a:r>
            <a:r>
              <a:rPr lang="en-US" altLang="ja-JP" sz="2600" u="sng" dirty="0">
                <a:solidFill>
                  <a:srgbClr val="0562C1"/>
                </a:solidFill>
                <a:latin typeface="Century" panose="02040604050505020304" pitchFamily="18" charset="0"/>
              </a:rPr>
              <a:t>http://www.sparj.com/kojimemo/KawamuraBiography.pdf</a:t>
            </a:r>
            <a:endParaRPr kumimoji="1" lang="ja-JP" altLang="en-US" sz="2400" dirty="0"/>
          </a:p>
        </p:txBody>
      </p:sp>
      <p:sp>
        <p:nvSpPr>
          <p:cNvPr id="4" name="スライド番号プレースホルダー 3"/>
          <p:cNvSpPr>
            <a:spLocks noGrp="1"/>
          </p:cNvSpPr>
          <p:nvPr>
            <p:ph type="sldNum" sz="quarter" idx="12"/>
          </p:nvPr>
        </p:nvSpPr>
        <p:spPr/>
        <p:txBody>
          <a:bodyPr/>
          <a:lstStyle/>
          <a:p>
            <a:fld id="{1669F721-6DDD-42D1-8ED5-1DCF9E21F43A}" type="slidenum">
              <a:rPr kumimoji="1" lang="ja-JP" altLang="en-US" smtClean="0"/>
              <a:t>9</a:t>
            </a:fld>
            <a:endParaRPr kumimoji="1" lang="ja-JP" altLang="en-US" dirty="0"/>
          </a:p>
        </p:txBody>
      </p:sp>
      <p:sp>
        <p:nvSpPr>
          <p:cNvPr id="5" name="コンテンツ プレースホルダー 2"/>
          <p:cNvSpPr txBox="1">
            <a:spLocks/>
          </p:cNvSpPr>
          <p:nvPr/>
        </p:nvSpPr>
        <p:spPr>
          <a:xfrm>
            <a:off x="1114425" y="3867556"/>
            <a:ext cx="9972675" cy="12749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smtClean="0"/>
              <a:t>積年の課題のいくつかが、同時進行で取り組むべきものと考える。</a:t>
            </a:r>
            <a:endParaRPr lang="en-US" altLang="ja-JP" sz="2000" dirty="0" smtClean="0"/>
          </a:p>
          <a:p>
            <a:pPr marL="0" indent="0">
              <a:buNone/>
            </a:pPr>
            <a:r>
              <a:rPr lang="ja-JP" altLang="en-US" sz="1800" dirty="0"/>
              <a:t>　</a:t>
            </a:r>
            <a:r>
              <a:rPr lang="ja-JP" altLang="en-US" sz="2000" dirty="0" smtClean="0"/>
              <a:t>取組方針について、これまで</a:t>
            </a:r>
            <a:r>
              <a:rPr lang="ja-JP" altLang="en-US" sz="2400" dirty="0" smtClean="0"/>
              <a:t>の </a:t>
            </a:r>
            <a:r>
              <a:rPr lang="en-US" altLang="ja-JP" sz="2400" dirty="0" err="1" smtClean="0"/>
              <a:t>KojiMemo</a:t>
            </a:r>
            <a:r>
              <a:rPr lang="en-US" altLang="ja-JP" sz="2400" dirty="0" smtClean="0"/>
              <a:t> </a:t>
            </a:r>
            <a:r>
              <a:rPr lang="ja-JP" altLang="en-US" sz="2000" dirty="0" smtClean="0"/>
              <a:t>で別途取り上げてきた</a:t>
            </a:r>
            <a:r>
              <a:rPr lang="ja-JP" altLang="en-US" sz="1800" dirty="0" smtClean="0"/>
              <a:t>。</a:t>
            </a:r>
            <a:endParaRPr lang="en-US" altLang="ja-JP" sz="1800" dirty="0" smtClean="0"/>
          </a:p>
          <a:p>
            <a:pPr marL="0" indent="0">
              <a:buNone/>
            </a:pPr>
            <a:r>
              <a:rPr lang="ja-JP" altLang="en-US" sz="1800" u="sng" dirty="0" smtClean="0">
                <a:solidFill>
                  <a:srgbClr val="0562C1"/>
                </a:solidFill>
                <a:latin typeface="Century" panose="02040604050505020304" pitchFamily="18" charset="0"/>
              </a:rPr>
              <a:t>　</a:t>
            </a:r>
            <a:r>
              <a:rPr lang="en-US" altLang="ja-JP" sz="2400" dirty="0" smtClean="0">
                <a:solidFill>
                  <a:srgbClr val="0562C1"/>
                </a:solidFill>
                <a:latin typeface="Century" panose="02040604050505020304" pitchFamily="18" charset="0"/>
                <a:hlinkClick r:id="rId3"/>
              </a:rPr>
              <a:t>http</a:t>
            </a:r>
            <a:r>
              <a:rPr lang="en-US" altLang="ja-JP" sz="2400" dirty="0">
                <a:solidFill>
                  <a:srgbClr val="0562C1"/>
                </a:solidFill>
                <a:latin typeface="Century" panose="02040604050505020304" pitchFamily="18" charset="0"/>
                <a:hlinkClick r:id="rId3"/>
              </a:rPr>
              <a:t>://</a:t>
            </a:r>
            <a:r>
              <a:rPr lang="en-US" altLang="ja-JP" sz="2400" dirty="0" smtClean="0">
                <a:solidFill>
                  <a:srgbClr val="0562C1"/>
                </a:solidFill>
                <a:latin typeface="Century" panose="02040604050505020304" pitchFamily="18" charset="0"/>
                <a:hlinkClick r:id="rId3"/>
              </a:rPr>
              <a:t>www.sparj.com</a:t>
            </a:r>
            <a:r>
              <a:rPr lang="ja-JP" altLang="en-US" sz="2400" dirty="0" smtClean="0">
                <a:solidFill>
                  <a:srgbClr val="0562C1"/>
                </a:solidFill>
                <a:latin typeface="Century" panose="02040604050505020304" pitchFamily="18" charset="0"/>
              </a:rPr>
              <a:t>　</a:t>
            </a:r>
            <a:r>
              <a:rPr lang="ja-JP" altLang="en-US" sz="1800" dirty="0" smtClean="0">
                <a:solidFill>
                  <a:srgbClr val="0562C1"/>
                </a:solidFill>
                <a:latin typeface="Century" panose="02040604050505020304" pitchFamily="18" charset="0"/>
              </a:rPr>
              <a:t>ページ最下段</a:t>
            </a:r>
            <a:r>
              <a:rPr lang="ja-JP" altLang="en-US" sz="2400" dirty="0" smtClean="0">
                <a:solidFill>
                  <a:srgbClr val="0562C1"/>
                </a:solidFill>
                <a:latin typeface="Century" panose="02040604050505020304" pitchFamily="18" charset="0"/>
              </a:rPr>
              <a:t>　</a:t>
            </a:r>
            <a:r>
              <a:rPr lang="en-US" altLang="ja-JP" sz="2400" dirty="0" err="1" smtClean="0">
                <a:solidFill>
                  <a:srgbClr val="0562C1"/>
                </a:solidFill>
                <a:latin typeface="Century" panose="02040604050505020304" pitchFamily="18" charset="0"/>
              </a:rPr>
              <a:t>kojimemo</a:t>
            </a:r>
            <a:r>
              <a:rPr lang="en-US" altLang="ja-JP" sz="2400" dirty="0" smtClean="0">
                <a:solidFill>
                  <a:srgbClr val="0562C1"/>
                </a:solidFill>
                <a:latin typeface="Century" panose="02040604050505020304" pitchFamily="18" charset="0"/>
              </a:rPr>
              <a:t>   </a:t>
            </a:r>
            <a:r>
              <a:rPr lang="ja-JP" altLang="en-US" sz="2400" dirty="0" smtClean="0">
                <a:solidFill>
                  <a:srgbClr val="0562C1"/>
                </a:solidFill>
                <a:latin typeface="Century" panose="02040604050505020304" pitchFamily="18" charset="0"/>
              </a:rPr>
              <a:t>参照</a:t>
            </a:r>
            <a:endParaRPr lang="ja-JP" altLang="en-US" sz="2400" dirty="0"/>
          </a:p>
        </p:txBody>
      </p:sp>
    </p:spTree>
    <p:extLst>
      <p:ext uri="{BB962C8B-B14F-4D97-AF65-F5344CB8AC3E}">
        <p14:creationId xmlns:p14="http://schemas.microsoft.com/office/powerpoint/2010/main" val="5683262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2507</TotalTime>
  <Words>2798</Words>
  <Application>Microsoft Office PowerPoint</Application>
  <PresentationFormat>ワイド画面</PresentationFormat>
  <Paragraphs>276</Paragraphs>
  <Slides>18</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ＭＳ</vt:lpstr>
      <vt:lpstr>ＭＳ Ｐゴシック</vt:lpstr>
      <vt:lpstr>Arial</vt:lpstr>
      <vt:lpstr>Calibri</vt:lpstr>
      <vt:lpstr>Calibri Light</vt:lpstr>
      <vt:lpstr>Century</vt:lpstr>
      <vt:lpstr>Office テーマ</vt:lpstr>
      <vt:lpstr>日本と地球を再生</vt:lpstr>
      <vt:lpstr>趣旨</vt:lpstr>
      <vt:lpstr>手続き論</vt:lpstr>
      <vt:lpstr>現憲法の違和感　　　</vt:lpstr>
      <vt:lpstr>新憲法のイメージ（１）</vt:lpstr>
      <vt:lpstr>新憲法のイメージ（２）</vt:lpstr>
      <vt:lpstr>防災を防衛に</vt:lpstr>
      <vt:lpstr>防災は戦争発生抑止にも効果</vt:lpstr>
      <vt:lpstr>参考情報</vt:lpstr>
      <vt:lpstr>日本国憲法　</vt:lpstr>
      <vt:lpstr>積年の課題　</vt:lpstr>
      <vt:lpstr>積年の課題　</vt:lpstr>
      <vt:lpstr>積年の課題　</vt:lpstr>
      <vt:lpstr>積年の課題　</vt:lpstr>
      <vt:lpstr>積年の課題　</vt:lpstr>
      <vt:lpstr>経済システムの進化と「ポスト情報化」</vt:lpstr>
      <vt:lpstr>  KojiMemo(37) 地球規模の危機：今がチャンス </vt:lpstr>
      <vt:lpstr>第5次産業革命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日本と地球を再生</dc:title>
  <dc:creator>河村 幸二</dc:creator>
  <cp:lastModifiedBy>河村 幸二</cp:lastModifiedBy>
  <cp:revision>163</cp:revision>
  <dcterms:created xsi:type="dcterms:W3CDTF">2020-06-16T00:46:34Z</dcterms:created>
  <dcterms:modified xsi:type="dcterms:W3CDTF">2020-07-21T06:26:52Z</dcterms:modified>
</cp:coreProperties>
</file>